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Lst>
  <p:handoutMasterIdLst>
    <p:handoutMasterId r:id="rId17"/>
  </p:handoutMasterIdLst>
  <p:sldIdLst>
    <p:sldId id="257" r:id="rId5"/>
    <p:sldId id="258" r:id="rId6"/>
    <p:sldId id="259" r:id="rId7"/>
    <p:sldId id="260" r:id="rId8"/>
    <p:sldId id="261" r:id="rId9"/>
    <p:sldId id="264" r:id="rId10"/>
    <p:sldId id="266" r:id="rId11"/>
    <p:sldId id="265" r:id="rId12"/>
    <p:sldId id="263" r:id="rId13"/>
    <p:sldId id="262" r:id="rId14"/>
    <p:sldId id="268" r:id="rId15"/>
    <p:sldId id="267"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2D0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402"/>
      </p:cViewPr>
      <p:guideLst/>
    </p:cSldViewPr>
  </p:slideViewPr>
  <p:notesTextViewPr>
    <p:cViewPr>
      <p:scale>
        <a:sx n="1" d="1"/>
        <a:sy n="1" d="1"/>
      </p:scale>
      <p:origin x="0" y="0"/>
    </p:cViewPr>
  </p:notesTextViewPr>
  <p:notesViewPr>
    <p:cSldViewPr snapToGrid="0">
      <p:cViewPr varScale="1">
        <p:scale>
          <a:sx n="89" d="100"/>
          <a:sy n="89" d="100"/>
        </p:scale>
        <p:origin x="379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EDF3F9-A383-40CF-841B-6426D82ECB85}" type="datetimeFigureOut">
              <a:rPr lang="ru-RU" smtClean="0"/>
              <a:t>13.05.2020</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BDF9E2-D527-45E4-B727-833247D273AD}" type="slidenum">
              <a:rPr lang="ru-RU" smtClean="0"/>
              <a:t>‹#›</a:t>
            </a:fld>
            <a:endParaRPr lang="ru-RU"/>
          </a:p>
        </p:txBody>
      </p:sp>
    </p:spTree>
    <p:extLst>
      <p:ext uri="{BB962C8B-B14F-4D97-AF65-F5344CB8AC3E}">
        <p14:creationId xmlns:p14="http://schemas.microsoft.com/office/powerpoint/2010/main" val="19552758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png"/><Relationship Id="rId7"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2.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69165" y="160118"/>
            <a:ext cx="9144000" cy="2387600"/>
          </a:xfrm>
          <a:prstGeom prst="rect">
            <a:avLst/>
          </a:prstGeom>
        </p:spPr>
        <p:txBody>
          <a:bodyPr anchor="b"/>
          <a:lstStyle>
            <a:lvl1pPr algn="ctr">
              <a:defRPr sz="6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3215012" y="4566542"/>
            <a:ext cx="5761973" cy="1655762"/>
          </a:xfrm>
          <a:prstGeom prst="rect">
            <a:avLst/>
          </a:prstGeom>
        </p:spPr>
        <p:txBody>
          <a:bodyPr/>
          <a:lstStyle>
            <a:lvl1pPr marL="0" indent="0" algn="ctr">
              <a:buNone/>
              <a:defRPr sz="2400">
                <a:solidFill>
                  <a:schemeClr val="accent1">
                    <a:lumMod val="75000"/>
                  </a:schemeClr>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spTree>
    <p:extLst>
      <p:ext uri="{BB962C8B-B14F-4D97-AF65-F5344CB8AC3E}">
        <p14:creationId xmlns:p14="http://schemas.microsoft.com/office/powerpoint/2010/main" val="400665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Вопрос_8">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6341" y="5928607"/>
            <a:ext cx="1086121" cy="569276"/>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341" y="249293"/>
            <a:ext cx="798187" cy="524001"/>
          </a:xfrm>
          <a:prstGeom prst="rect">
            <a:avLst/>
          </a:prstGeom>
        </p:spPr>
      </p:pic>
      <p:pic>
        <p:nvPicPr>
          <p:cNvPr id="3" name="Рисунок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5906" y="1390262"/>
            <a:ext cx="678815" cy="718281"/>
          </a:xfrm>
          <a:prstGeom prst="rect">
            <a:avLst/>
          </a:prstGeom>
        </p:spPr>
      </p:pic>
      <p:pic>
        <p:nvPicPr>
          <p:cNvPr id="4" name="Рисунок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07474" y="1031437"/>
            <a:ext cx="762565" cy="1223076"/>
          </a:xfrm>
          <a:prstGeom prst="rect">
            <a:avLst/>
          </a:prstGeom>
        </p:spPr>
      </p:pic>
      <p:sp>
        <p:nvSpPr>
          <p:cNvPr id="12"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3"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4"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5"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146051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Вопрос_9">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488" y="3856564"/>
            <a:ext cx="606578" cy="667917"/>
          </a:xfrm>
          <a:prstGeom prst="rect">
            <a:avLst/>
          </a:prstGeom>
        </p:spPr>
      </p:pic>
      <p:pic>
        <p:nvPicPr>
          <p:cNvPr id="3" name="Рисунок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004" y="4423435"/>
            <a:ext cx="870858" cy="864852"/>
          </a:xfrm>
          <a:prstGeom prst="rect">
            <a:avLst/>
          </a:prstGeom>
        </p:spPr>
      </p:pic>
      <p:pic>
        <p:nvPicPr>
          <p:cNvPr id="4" name="Рисунок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0518" y="1031437"/>
            <a:ext cx="789025" cy="646742"/>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56070" y="3193142"/>
            <a:ext cx="680703" cy="663421"/>
          </a:xfrm>
          <a:prstGeom prst="rect">
            <a:avLst/>
          </a:prstGeom>
        </p:spPr>
      </p:pic>
      <p:sp>
        <p:nvSpPr>
          <p:cNvPr id="12"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3"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4"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5"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4125441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Вопрос_10">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3611" y="1153529"/>
            <a:ext cx="1390613" cy="1191116"/>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475" y="2281641"/>
            <a:ext cx="795802" cy="1276384"/>
          </a:xfrm>
          <a:prstGeom prst="rect">
            <a:avLst/>
          </a:prstGeom>
        </p:spPr>
      </p:pic>
      <p:pic>
        <p:nvPicPr>
          <p:cNvPr id="4" name="Рисунок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80881" y="5063752"/>
            <a:ext cx="1108023" cy="564209"/>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6762" y="63328"/>
            <a:ext cx="726094" cy="768309"/>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73884" y="428151"/>
            <a:ext cx="758559" cy="494340"/>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28288" y="6267711"/>
            <a:ext cx="2502011" cy="425398"/>
          </a:xfrm>
          <a:prstGeom prst="rect">
            <a:avLst/>
          </a:prstGeom>
        </p:spPr>
      </p:pic>
      <p:sp>
        <p:nvSpPr>
          <p:cNvPr id="12"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3"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4"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5"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71224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Результат">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679045" y="2569706"/>
            <a:ext cx="5493984" cy="699587"/>
          </a:xfrm>
          <a:prstGeom prst="rect">
            <a:avLst/>
          </a:prstGeom>
        </p:spPr>
        <p:txBody>
          <a:bodyPr/>
          <a:lstStyle>
            <a:lvl1pPr>
              <a:defRPr sz="4000" b="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22253" y="3701964"/>
            <a:ext cx="1008264" cy="603487"/>
          </a:xfrm>
          <a:prstGeom prst="rect">
            <a:avLst/>
          </a:prstGeom>
        </p:spPr>
      </p:pic>
      <p:pic>
        <p:nvPicPr>
          <p:cNvPr id="15" name="Рисунок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35488" y="3856564"/>
            <a:ext cx="606578" cy="667917"/>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0518" y="1031437"/>
            <a:ext cx="789025" cy="646742"/>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4707" y="144010"/>
            <a:ext cx="798187" cy="524001"/>
          </a:xfrm>
          <a:prstGeom prst="rect">
            <a:avLst/>
          </a:prstGeom>
        </p:spPr>
      </p:pic>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03421" y="4305451"/>
            <a:ext cx="365839" cy="291893"/>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1155" y="3514890"/>
            <a:ext cx="342592" cy="374148"/>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64783" y="3126050"/>
            <a:ext cx="331469" cy="777679"/>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15555" y="668011"/>
            <a:ext cx="1077995" cy="138791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823801" y="1727119"/>
            <a:ext cx="623266" cy="657619"/>
          </a:xfrm>
          <a:prstGeom prst="rect">
            <a:avLst/>
          </a:prstGeom>
        </p:spPr>
      </p:pic>
      <p:pic>
        <p:nvPicPr>
          <p:cNvPr id="24" name="Рисунок 2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786341" y="5928607"/>
            <a:ext cx="1086121" cy="569276"/>
          </a:xfrm>
          <a:prstGeom prst="rect">
            <a:avLst/>
          </a:prstGeom>
        </p:spPr>
      </p:pic>
    </p:spTree>
    <p:extLst>
      <p:ext uri="{BB962C8B-B14F-4D97-AF65-F5344CB8AC3E}">
        <p14:creationId xmlns:p14="http://schemas.microsoft.com/office/powerpoint/2010/main" val="114446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2.08333E-7 -4.81481E-6 C -0.00833 0.00278 -0.01823 0.0051 -0.0237 0.01181 C -0.02904 0.01945 -0.03255 0.02963 -0.03633 0.03982 C -0.04023 0.04977 -0.0401 0.06088 -0.03997 0.07223 C -0.03958 0.08264 -0.03867 0.09468 -0.03359 0.10695 C -0.02969 0.11852 -0.02148 0.13056 -0.01185 0.14121 C -0.00352 0.15163 0.00716 0.16088 0.01823 0.16922 C 0.02917 0.17663 0.04062 0.18311 0.05104 0.18704 C 0.06276 0.19121 0.07344 0.1926 0.08372 0.19028 C 0.09271 0.18843 0.10117 0.18496 0.10755 0.17778 C 0.11328 0.17153 0.11745 0.16065 0.11888 0.15047 C 0.12201 0.14213 0.12227 0.12987 0.11901 0.11783 C 0.11628 0.10649 0.10911 0.09514 0.09857 0.08588 C 0.0875 0.07686 0.07591 0.07431 0.06719 0.07593 C 0.05951 0.07848 0.05326 0.08565 0.05013 0.0963 C 0.04818 0.10764 0.0474 0.11852 0.05052 0.12987 C 0.05378 0.14098 0.0526 0.14213 0.0694 0.16389 C 0.08424 0.18519 0.10156 0.19075 0.11224 0.19723 C 0.12214 0.20278 0.13112 0.20371 0.14219 0.20625 C 0.1543 0.20788 0.16536 0.2051 0.17279 0.20163 C 0.18099 0.19885 0.18477 0.19144 0.19102 0.17963 C 0.19648 0.1669 0.19792 0.16065 0.19935 0.14977 C 0.20104 0.13959 0.20286 0.12917 0.20508 0.11899 " pathEditMode="relative" rAng="1020000" ptsTypes="AAAAAAAAAAAAAAAAAAAAAAA">
                                      <p:cBhvr>
                                        <p:cTn id="6" dur="2000" fill="hold"/>
                                        <p:tgtEl>
                                          <p:spTgt spid="19"/>
                                        </p:tgtEl>
                                        <p:attrNameLst>
                                          <p:attrName>ppt_x</p:attrName>
                                          <p:attrName>ppt_y</p:attrName>
                                        </p:attrNameLst>
                                      </p:cBhvr>
                                      <p:rCtr x="7656" y="12176"/>
                                    </p:animMotion>
                                  </p:childTnLst>
                                </p:cTn>
                              </p:par>
                              <p:par>
                                <p:cTn id="7" presetID="44" presetClass="path" presetSubtype="0" accel="50000" decel="50000" fill="hold" nodeType="withEffect">
                                  <p:stCondLst>
                                    <p:cond delay="0"/>
                                  </p:stCondLst>
                                  <p:childTnLst>
                                    <p:animMotion origin="layout" path="M -2.08333E-6 -3.7037E-7 L 0.13047 -0.08264 C 0.15768 -0.10069 0.19831 -0.11157 0.24115 -0.11157 C 0.28985 -0.11157 0.32891 -0.10069 0.35612 -0.08264 L 0.48698 -3.7037E-7 " pathEditMode="relative" rAng="0" ptsTypes="AAAAA">
                                      <p:cBhvr>
                                        <p:cTn id="8" dur="2000" fill="hold"/>
                                        <p:tgtEl>
                                          <p:spTgt spid="18"/>
                                        </p:tgtEl>
                                        <p:attrNameLst>
                                          <p:attrName>ppt_x</p:attrName>
                                          <p:attrName>ppt_y</p:attrName>
                                        </p:attrNameLst>
                                      </p:cBhvr>
                                      <p:rCtr x="24349" y="-5579"/>
                                    </p:animMotion>
                                  </p:childTnLst>
                                </p:cTn>
                              </p:par>
                              <p:par>
                                <p:cTn id="9" presetID="35" presetClass="path" presetSubtype="0" accel="50000" decel="50000" fill="hold" nodeType="withEffect">
                                  <p:stCondLst>
                                    <p:cond delay="0"/>
                                  </p:stCondLst>
                                  <p:childTnLst>
                                    <p:animMotion origin="layout" path="M -3.125E-6 3.7037E-7 L -0.47812 -0.01412 " pathEditMode="relative" rAng="0" ptsTypes="AA">
                                      <p:cBhvr>
                                        <p:cTn id="10" dur="2000" fill="hold"/>
                                        <p:tgtEl>
                                          <p:spTgt spid="15"/>
                                        </p:tgtEl>
                                        <p:attrNameLst>
                                          <p:attrName>ppt_x</p:attrName>
                                          <p:attrName>ppt_y</p:attrName>
                                        </p:attrNameLst>
                                      </p:cBhvr>
                                      <p:rCtr x="-23906" y="-718"/>
                                    </p:animMotion>
                                  </p:childTnLst>
                                </p:cTn>
                              </p:par>
                              <p:par>
                                <p:cTn id="11" presetID="35" presetClass="path" presetSubtype="0" accel="50000" decel="50000" fill="hold" nodeType="withEffect">
                                  <p:stCondLst>
                                    <p:cond delay="0"/>
                                  </p:stCondLst>
                                  <p:childTnLst>
                                    <p:animMotion origin="layout" path="M -2.5E-6 3.7037E-6 L -0.07838 0.00463 " pathEditMode="relative" rAng="0" ptsTypes="AA">
                                      <p:cBhvr>
                                        <p:cTn id="12" dur="4500" fill="hold"/>
                                        <p:tgtEl>
                                          <p:spTgt spid="14"/>
                                        </p:tgtEl>
                                        <p:attrNameLst>
                                          <p:attrName>ppt_x</p:attrName>
                                          <p:attrName>ppt_y</p:attrName>
                                        </p:attrNameLst>
                                      </p:cBhvr>
                                      <p:rCtr x="-3919" y="231"/>
                                    </p:animMotion>
                                  </p:childTnLst>
                                </p:cTn>
                              </p:par>
                              <p:par>
                                <p:cTn id="13" presetID="35" presetClass="path" presetSubtype="0" accel="50000" decel="50000" fill="hold" nodeType="withEffect">
                                  <p:stCondLst>
                                    <p:cond delay="0"/>
                                  </p:stCondLst>
                                  <p:childTnLst>
                                    <p:animMotion origin="layout" path="M -4.16667E-7 -3.7037E-6 L 0.03242 0.20047 " pathEditMode="relative" rAng="0" ptsTypes="AA">
                                      <p:cBhvr>
                                        <p:cTn id="14" dur="2000" fill="hold"/>
                                        <p:tgtEl>
                                          <p:spTgt spid="16"/>
                                        </p:tgtEl>
                                        <p:attrNameLst>
                                          <p:attrName>ppt_x</p:attrName>
                                          <p:attrName>ppt_y</p:attrName>
                                        </p:attrNameLst>
                                      </p:cBhvr>
                                      <p:rCtr x="1615" y="10023"/>
                                    </p:animMotion>
                                  </p:childTnLst>
                                </p:cTn>
                              </p:par>
                              <p:par>
                                <p:cTn id="15" presetID="64" presetClass="path" presetSubtype="0" accel="50000" decel="50000" fill="hold" nodeType="withEffect">
                                  <p:stCondLst>
                                    <p:cond delay="0"/>
                                  </p:stCondLst>
                                  <p:childTnLst>
                                    <p:animMotion origin="layout" path="M -3.75E-6 1.48148E-6 L -0.18568 -0.18704 " pathEditMode="relative" rAng="0" ptsTypes="AA">
                                      <p:cBhvr>
                                        <p:cTn id="16" dur="2000" fill="hold"/>
                                        <p:tgtEl>
                                          <p:spTgt spid="23"/>
                                        </p:tgtEl>
                                        <p:attrNameLst>
                                          <p:attrName>ppt_x</p:attrName>
                                          <p:attrName>ppt_y</p:attrName>
                                        </p:attrNameLst>
                                      </p:cBhvr>
                                      <p:rCtr x="-9245" y="-9352"/>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Макет_вопроса">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1061611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Вопрос_1">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4710" y="3719630"/>
            <a:ext cx="749676" cy="775350"/>
          </a:xfrm>
          <a:prstGeom prst="rect">
            <a:avLst/>
          </a:prstGeom>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5836" y="4946754"/>
            <a:ext cx="1313458" cy="401711"/>
          </a:xfrm>
          <a:prstGeom prst="rect">
            <a:avLst/>
          </a:prstGeom>
        </p:spPr>
      </p:pic>
      <p:pic>
        <p:nvPicPr>
          <p:cNvPr id="6" name="Рисунок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911" y="1608417"/>
            <a:ext cx="1180646" cy="601189"/>
          </a:xfrm>
          <a:prstGeom prst="rect">
            <a:avLst/>
          </a:prstGeom>
        </p:spPr>
      </p:pic>
      <p:pic>
        <p:nvPicPr>
          <p:cNvPr id="7" name="Рисунок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2934" y="3462687"/>
            <a:ext cx="785245" cy="778357"/>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83252" y="560779"/>
            <a:ext cx="1131863" cy="969486"/>
          </a:xfrm>
          <a:prstGeom prst="rect">
            <a:avLst/>
          </a:prstGeom>
        </p:spPr>
      </p:pic>
      <p:sp>
        <p:nvSpPr>
          <p:cNvPr id="30"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3"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6"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7"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309231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Вопрос_2">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295" y="1731776"/>
            <a:ext cx="973361" cy="1253202"/>
          </a:xfrm>
          <a:prstGeom prst="rect">
            <a:avLst/>
          </a:prstGeom>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185" y="991277"/>
            <a:ext cx="523657" cy="1416089"/>
          </a:xfrm>
          <a:prstGeom prst="rect">
            <a:avLst/>
          </a:prstGeom>
        </p:spPr>
      </p:pic>
      <p:pic>
        <p:nvPicPr>
          <p:cNvPr id="6" name="Рисунок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4015" y="3758386"/>
            <a:ext cx="916723" cy="731428"/>
          </a:xfrm>
          <a:prstGeom prst="rect">
            <a:avLst/>
          </a:prstGeom>
        </p:spPr>
      </p:pic>
      <p:pic>
        <p:nvPicPr>
          <p:cNvPr id="7" name="Рисунок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67286" y="147017"/>
            <a:ext cx="722633" cy="717650"/>
          </a:xfrm>
          <a:prstGeom prst="rect">
            <a:avLst/>
          </a:prstGeom>
        </p:spPr>
      </p:pic>
      <p:sp>
        <p:nvSpPr>
          <p:cNvPr id="23"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3"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4"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5"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301865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Вопрос_3">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1971" y="182485"/>
            <a:ext cx="623266" cy="657619"/>
          </a:xfrm>
          <a:prstGeom prst="rect">
            <a:avLst/>
          </a:prstGeom>
        </p:spPr>
      </p:pic>
      <p:sp>
        <p:nvSpPr>
          <p:cNvPr id="16"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7643" y="923337"/>
            <a:ext cx="798187" cy="524001"/>
          </a:xfrm>
          <a:prstGeom prst="rect">
            <a:avLst/>
          </a:prstGeom>
        </p:spPr>
      </p:pic>
      <p:pic>
        <p:nvPicPr>
          <p:cNvPr id="6" name="Рисунок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1467" y="3327816"/>
            <a:ext cx="342592" cy="374148"/>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47323" y="4615103"/>
            <a:ext cx="386095" cy="42345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20807" y="3327816"/>
            <a:ext cx="331469" cy="777679"/>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456" y="3932944"/>
            <a:ext cx="408487" cy="345101"/>
          </a:xfrm>
          <a:prstGeom prst="rect">
            <a:avLst/>
          </a:prstGeom>
        </p:spPr>
      </p:pic>
      <p:sp>
        <p:nvSpPr>
          <p:cNvPr id="15"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7"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8"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4263708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Вопрос_4">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7098" y="696303"/>
            <a:ext cx="1077995" cy="1387918"/>
          </a:xfrm>
          <a:prstGeom prst="rect">
            <a:avLst/>
          </a:prstGeom>
        </p:spPr>
      </p:pic>
      <p:pic>
        <p:nvPicPr>
          <p:cNvPr id="4" name="Рисунок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1018" y="323990"/>
            <a:ext cx="526988" cy="1425097"/>
          </a:xfrm>
          <a:prstGeom prst="rect">
            <a:avLst/>
          </a:prstGeom>
        </p:spPr>
      </p:pic>
      <p:pic>
        <p:nvPicPr>
          <p:cNvPr id="5" name="Рисунок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51018" y="2105282"/>
            <a:ext cx="829574" cy="823853"/>
          </a:xfrm>
          <a:prstGeom prst="rect">
            <a:avLst/>
          </a:prstGeom>
        </p:spPr>
      </p:pic>
      <p:pic>
        <p:nvPicPr>
          <p:cNvPr id="10" name="Рисунок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8413" y="5101326"/>
            <a:ext cx="895279" cy="455879"/>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0175" y="1529530"/>
            <a:ext cx="1153102" cy="987678"/>
          </a:xfrm>
          <a:prstGeom prst="rect">
            <a:avLst/>
          </a:prstGeom>
        </p:spPr>
      </p:pic>
      <p:sp>
        <p:nvSpPr>
          <p:cNvPr id="15"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6"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7"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603333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Вопрос_5">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4873" y="3758386"/>
            <a:ext cx="861745" cy="781413"/>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7" y="3327816"/>
            <a:ext cx="342592" cy="374148"/>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47323" y="4615103"/>
            <a:ext cx="386095" cy="423459"/>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0807" y="3327816"/>
            <a:ext cx="331469" cy="777679"/>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9456" y="3932944"/>
            <a:ext cx="408487" cy="345101"/>
          </a:xfrm>
          <a:prstGeom prst="rect">
            <a:avLst/>
          </a:prstGeom>
        </p:spPr>
      </p:pic>
      <p:sp>
        <p:nvSpPr>
          <p:cNvPr id="14"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5"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6"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7"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314385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Вопрос_6">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7978" y="1491330"/>
            <a:ext cx="1404330" cy="715090"/>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622" y="1749087"/>
            <a:ext cx="1175655" cy="1006996"/>
          </a:xfrm>
          <a:prstGeom prst="rect">
            <a:avLst/>
          </a:prstGeom>
        </p:spPr>
      </p:pic>
      <p:pic>
        <p:nvPicPr>
          <p:cNvPr id="4" name="Рисунок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486" y="6032241"/>
            <a:ext cx="1008264" cy="603487"/>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669348" y="4859421"/>
            <a:ext cx="1798138" cy="570115"/>
          </a:xfrm>
          <a:prstGeom prst="rect">
            <a:avLst/>
          </a:prstGeom>
        </p:spPr>
      </p:pic>
      <p:sp>
        <p:nvSpPr>
          <p:cNvPr id="10"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1"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2"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3"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42922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Вопрос_7">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8288" y="6267711"/>
            <a:ext cx="2502011" cy="425398"/>
          </a:xfrm>
          <a:prstGeom prst="rect">
            <a:avLst/>
          </a:prstGeom>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964" y="2779905"/>
            <a:ext cx="331469" cy="777679"/>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9299" y="3843003"/>
            <a:ext cx="408487" cy="345101"/>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7987" y="1753346"/>
            <a:ext cx="342592" cy="37414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46794" y="3643668"/>
            <a:ext cx="386095" cy="423459"/>
          </a:xfrm>
          <a:prstGeom prst="rect">
            <a:avLst/>
          </a:prstGeom>
        </p:spPr>
      </p:pic>
      <p:sp>
        <p:nvSpPr>
          <p:cNvPr id="14" name="Заголовок 1"/>
          <p:cNvSpPr>
            <a:spLocks noGrp="1"/>
          </p:cNvSpPr>
          <p:nvPr>
            <p:ph type="title"/>
          </p:nvPr>
        </p:nvSpPr>
        <p:spPr>
          <a:xfrm>
            <a:off x="1967651" y="1031437"/>
            <a:ext cx="4223287" cy="3795396"/>
          </a:xfrm>
          <a:prstGeom prst="rect">
            <a:avLst/>
          </a:prstGeom>
          <a:solidFill>
            <a:schemeClr val="bg1"/>
          </a:solidFill>
          <a:ln w="38100">
            <a:noFill/>
          </a:ln>
        </p:spPr>
        <p:txBody>
          <a:bodyPr vert="horz" lIns="91440" tIns="45720" rIns="91440" bIns="45720" rtlCol="0" anchor="ctr">
            <a:normAutofit/>
          </a:bodyPr>
          <a:lstStyle>
            <a:lvl1pPr algn="ctr">
              <a:defRPr sz="4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5" name="Text Placeholder 3"/>
          <p:cNvSpPr>
            <a:spLocks noGrp="1"/>
          </p:cNvSpPr>
          <p:nvPr>
            <p:ph type="body" sz="quarter" idx="13" hasCustomPrompt="1"/>
          </p:nvPr>
        </p:nvSpPr>
        <p:spPr>
          <a:xfrm>
            <a:off x="6939226" y="1032932"/>
            <a:ext cx="2733549" cy="698271"/>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buFontTx/>
              <a:buNone/>
              <a:defRPr sz="1400">
                <a:solidFill>
                  <a:srgbClr val="418E03"/>
                </a:solidFill>
                <a:latin typeface="Segoe UI" panose="020B0502040204020203" pitchFamily="34" charset="0"/>
                <a:cs typeface="Segoe UI" panose="020B0502040204020203" pitchFamily="34" charset="0"/>
              </a:defRPr>
            </a:lvl2pPr>
            <a:lvl3pPr marL="685800" indent="0">
              <a:buFontTx/>
              <a:buNone/>
              <a:defRPr sz="1400">
                <a:solidFill>
                  <a:srgbClr val="418E03"/>
                </a:solidFill>
                <a:latin typeface="Segoe UI" panose="020B0502040204020203" pitchFamily="34" charset="0"/>
                <a:cs typeface="Segoe UI" panose="020B0502040204020203" pitchFamily="34" charset="0"/>
              </a:defRPr>
            </a:lvl3pPr>
            <a:lvl4pPr marL="1028700" indent="0">
              <a:buFontTx/>
              <a:buNone/>
              <a:defRPr sz="1400">
                <a:solidFill>
                  <a:srgbClr val="418E03"/>
                </a:solidFill>
                <a:latin typeface="Segoe UI" panose="020B0502040204020203" pitchFamily="34" charset="0"/>
                <a:cs typeface="Segoe UI" panose="020B0502040204020203" pitchFamily="34" charset="0"/>
              </a:defRPr>
            </a:lvl4pPr>
            <a:lvl5pPr marL="1371600" indent="0">
              <a:buFontTx/>
              <a:buNone/>
              <a:defRPr sz="140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6" name="Text Placeholder 6"/>
          <p:cNvSpPr>
            <a:spLocks noGrp="1"/>
          </p:cNvSpPr>
          <p:nvPr>
            <p:ph type="body" sz="quarter" idx="14" hasCustomPrompt="1"/>
          </p:nvPr>
        </p:nvSpPr>
        <p:spPr>
          <a:xfrm>
            <a:off x="6939226" y="2072896"/>
            <a:ext cx="2733549"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a:defRPr sz="1400">
                <a:latin typeface="Segoe UI" panose="020B0502040204020203" pitchFamily="34" charset="0"/>
                <a:cs typeface="Segoe UI" panose="020B0502040204020203" pitchFamily="34" charset="0"/>
              </a:defRPr>
            </a:lvl2pPr>
            <a:lvl3pPr>
              <a:defRPr sz="14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7" name="Text Placeholder 10"/>
          <p:cNvSpPr>
            <a:spLocks noGrp="1"/>
          </p:cNvSpPr>
          <p:nvPr>
            <p:ph type="body" sz="quarter" idx="15" hasCustomPrompt="1"/>
          </p:nvPr>
        </p:nvSpPr>
        <p:spPr>
          <a:xfrm>
            <a:off x="6939226" y="3066291"/>
            <a:ext cx="2760430" cy="699766"/>
          </a:xfrm>
          <a:prstGeom prst="rect">
            <a:avLst/>
          </a:prstGeom>
          <a:solidFill>
            <a:schemeClr val="bg1"/>
          </a:solidFill>
          <a:ln w="28575">
            <a:noFill/>
            <a:prstDash val="sysDash"/>
          </a:ln>
        </p:spPr>
        <p:txBody>
          <a:bodyPr anchor="ctr"/>
          <a:lstStyle>
            <a:lvl1pPr marL="0" indent="0" algn="ctr">
              <a:buFontTx/>
              <a:buNone/>
              <a:defRPr sz="20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FontTx/>
              <a:buNone/>
              <a:defRPr sz="1400">
                <a:latin typeface="Segoe UI" panose="020B0502040204020203" pitchFamily="34" charset="0"/>
                <a:cs typeface="Segoe UI" panose="020B0502040204020203" pitchFamily="34" charset="0"/>
              </a:defRPr>
            </a:lvl2pPr>
            <a:lvl3pPr marL="685800" indent="0" algn="ctr">
              <a:buFontTx/>
              <a:buNone/>
              <a:defRPr sz="1400">
                <a:latin typeface="Segoe UI" panose="020B0502040204020203" pitchFamily="34" charset="0"/>
                <a:cs typeface="Segoe UI" panose="020B0502040204020203" pitchFamily="34" charset="0"/>
              </a:defRPr>
            </a:lvl3pPr>
            <a:lvl4pPr marL="1028700" indent="0" algn="ctr">
              <a:buFontTx/>
              <a:buNone/>
              <a:defRPr sz="1400">
                <a:latin typeface="Segoe UI" panose="020B0502040204020203" pitchFamily="34" charset="0"/>
                <a:cs typeface="Segoe UI" panose="020B0502040204020203" pitchFamily="34" charset="0"/>
              </a:defRPr>
            </a:lvl4pPr>
            <a:lvl5pPr marL="1371600" indent="0" algn="ctr">
              <a:buFontTx/>
              <a:buNone/>
              <a:defRPr sz="140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val="135429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3612630"/>
            <a:ext cx="2806383" cy="3245370"/>
          </a:xfrm>
          <a:prstGeom prst="rect">
            <a:avLst/>
          </a:prstGeom>
        </p:spPr>
      </p:pic>
      <p:pic>
        <p:nvPicPr>
          <p:cNvPr id="3" name="Рисунок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280310" y="2319185"/>
            <a:ext cx="3911690" cy="4538815"/>
          </a:xfrm>
          <a:prstGeom prst="rect">
            <a:avLst/>
          </a:prstGeom>
        </p:spPr>
      </p:pic>
    </p:spTree>
    <p:extLst>
      <p:ext uri="{BB962C8B-B14F-4D97-AF65-F5344CB8AC3E}">
        <p14:creationId xmlns:p14="http://schemas.microsoft.com/office/powerpoint/2010/main" val="40653008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8" r:id="rId6"/>
    <p:sldLayoutId id="2147483689" r:id="rId7"/>
    <p:sldLayoutId id="2147483690" r:id="rId8"/>
    <p:sldLayoutId id="2147483691" r:id="rId9"/>
    <p:sldLayoutId id="2147483692" r:id="rId10"/>
    <p:sldLayoutId id="2147483693" r:id="rId11"/>
    <p:sldLayoutId id="2147483694" r:id="rId12"/>
    <p:sldLayoutId id="2147483686" r:id="rId13"/>
  </p:sldLayoutIdLst>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0.png"/><Relationship Id="rId7" Type="http://schemas.openxmlformats.org/officeDocument/2006/relationships/audio" Target="../media/audio1.wav"/><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audio" Target="../media/audio1.wav"/><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image" Target="../media/image14.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0.png"/><Relationship Id="rId7" Type="http://schemas.openxmlformats.org/officeDocument/2006/relationships/audio" Target="../media/audio1.wav"/><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png"/><Relationship Id="rId7" Type="http://schemas.openxmlformats.org/officeDocument/2006/relationships/audio" Target="../media/audio1.wav"/><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06284" y="74646"/>
            <a:ext cx="9144000" cy="2108718"/>
          </a:xfrm>
          <a:prstGeom prst="rect">
            <a:avLst/>
          </a:prstGeom>
        </p:spPr>
        <p:txBody>
          <a:bodyPr/>
          <a:lstStyle/>
          <a:p>
            <a:r>
              <a:rPr lang="ru-RU" sz="7200" dirty="0" smtClean="0">
                <a:latin typeface="Times New Roman" panose="02020603050405020304" pitchFamily="18" charset="0"/>
                <a:cs typeface="Times New Roman" panose="02020603050405020304" pitchFamily="18" charset="0"/>
              </a:rPr>
              <a:t>Общеразвивающие </a:t>
            </a:r>
            <a:r>
              <a:rPr lang="ru-RU" sz="7200" dirty="0" smtClean="0">
                <a:latin typeface="Times New Roman" panose="02020603050405020304" pitchFamily="18" charset="0"/>
                <a:cs typeface="Times New Roman" panose="02020603050405020304" pitchFamily="18" charset="0"/>
              </a:rPr>
              <a:t>упражнение  </a:t>
            </a:r>
            <a:endParaRPr lang="ru-RU" sz="7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9660" y="4140883"/>
            <a:ext cx="1107942" cy="33885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49" y="1873862"/>
            <a:ext cx="958505" cy="48807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8163" y="1097202"/>
            <a:ext cx="1393373" cy="119348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2971" y="3792164"/>
            <a:ext cx="827313" cy="855646"/>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73" y="2931886"/>
            <a:ext cx="932845" cy="924662"/>
          </a:xfrm>
          <a:prstGeom prst="rect">
            <a:avLst/>
          </a:prstGeom>
        </p:spPr>
      </p:pic>
      <p:sp>
        <p:nvSpPr>
          <p:cNvPr id="7" name="TextBox 6"/>
          <p:cNvSpPr txBox="1"/>
          <p:nvPr/>
        </p:nvSpPr>
        <p:spPr>
          <a:xfrm>
            <a:off x="3153746" y="2756931"/>
            <a:ext cx="4954555" cy="769441"/>
          </a:xfrm>
          <a:prstGeom prst="rect">
            <a:avLst/>
          </a:prstGeom>
          <a:noFill/>
        </p:spPr>
        <p:txBody>
          <a:bodyPr wrap="square" rtlCol="0">
            <a:spAutoFit/>
          </a:bodyPr>
          <a:lstStyle/>
          <a:p>
            <a:pPr algn="ctr"/>
            <a:r>
              <a:rPr lang="ru-RU" sz="4400" dirty="0" smtClean="0">
                <a:solidFill>
                  <a:schemeClr val="accent1">
                    <a:lumMod val="50000"/>
                  </a:schemeClr>
                </a:solidFill>
                <a:latin typeface="Times New Roman" panose="02020603050405020304" pitchFamily="18" charset="0"/>
                <a:cs typeface="Times New Roman" panose="02020603050405020304" pitchFamily="18" charset="0"/>
              </a:rPr>
              <a:t>Старшая группа</a:t>
            </a:r>
            <a:endParaRPr lang="ru-RU" sz="4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7"/>
          <a:stretch>
            <a:fillRect/>
          </a:stretch>
        </p:blipFill>
        <p:spPr>
          <a:xfrm>
            <a:off x="2472020" y="3580122"/>
            <a:ext cx="6102813" cy="3277878"/>
          </a:xfrm>
          <a:prstGeom prst="rect">
            <a:avLst/>
          </a:prstGeom>
          <a:ln>
            <a:noFill/>
          </a:ln>
          <a:effectLst>
            <a:softEdge rad="112500"/>
          </a:effectLst>
        </p:spPr>
      </p:pic>
    </p:spTree>
    <p:extLst>
      <p:ext uri="{BB962C8B-B14F-4D97-AF65-F5344CB8AC3E}">
        <p14:creationId xmlns:p14="http://schemas.microsoft.com/office/powerpoint/2010/main" val="349080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0">
        <p15:prstTrans prst="drap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215" y="2856935"/>
            <a:ext cx="606578" cy="667917"/>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6004" y="4423435"/>
            <a:ext cx="870858" cy="864852"/>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0518" y="1031437"/>
            <a:ext cx="789025" cy="646742"/>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6070" y="3193142"/>
            <a:ext cx="680703" cy="663421"/>
          </a:xfrm>
          <a:prstGeom prst="rect">
            <a:avLst/>
          </a:prstGeom>
        </p:spPr>
      </p:pic>
      <p:sp>
        <p:nvSpPr>
          <p:cNvPr id="14" name="Заголовок 1"/>
          <p:cNvSpPr>
            <a:spLocks noGrp="1"/>
          </p:cNvSpPr>
          <p:nvPr>
            <p:ph type="title"/>
          </p:nvPr>
        </p:nvSpPr>
        <p:spPr>
          <a:xfrm>
            <a:off x="1967651" y="1134073"/>
            <a:ext cx="8006773" cy="2722490"/>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400" dirty="0">
                <a:latin typeface="Times New Roman" panose="02020603050405020304" pitchFamily="18" charset="0"/>
                <a:cs typeface="Times New Roman" panose="02020603050405020304" pitchFamily="18" charset="0"/>
              </a:rPr>
              <a:t>Задачи: Развивать у детей слух, внимание и выдержку.</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Дети сидят по кругу или вдоль стены. Один из играющих по назначению воспитателя становится в центре круга или перед сидящими. По сигналу воспитателя он закрывает глаза. Воспитатель дает кому-нибудь из детей звоночек и предлагает позвонить. Ребенок, находящийся в центре круга, должен не открывая глаз, указать рукой направление, откуда доносится звук. Если он укажет правильно, воспитатель говорит «Пора!», играющий открывает глаза. А тот, кто позвонил – поднимает и показывает звонок. Если водящий ошибся, он снова закрывает глаза и отгадывает еще раз.  Затем воспитатель назначает другого водящего.</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Водящий открывает глаза только после слова воспитателя «Пора!»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Раскрутить водящего; вместо звоночка ввести дудочку или другой музыкальный инструмент.</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492566" y="95080"/>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a:solidFill>
                  <a:schemeClr val="accent1">
                    <a:lumMod val="75000"/>
                  </a:schemeClr>
                </a:solidFill>
                <a:latin typeface="Segoe UI Light" panose="020B0502040204020203" pitchFamily="34" charset="0"/>
                <a:cs typeface="Segoe UI Light" panose="020B0502040204020203" pitchFamily="34" charset="0"/>
              </a:rPr>
              <a:t>ГДЕ ПОЗВОНИЛИ</a:t>
            </a:r>
            <a:endParaRPr lang="ru-RU" sz="2000" dirty="0">
              <a:solidFill>
                <a:schemeClr val="accent1">
                  <a:lumMod val="75000"/>
                </a:schemeClr>
              </a:solidFill>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p:nvPicPr>
        <p:blipFill>
          <a:blip r:embed="rId6"/>
          <a:stretch>
            <a:fillRect/>
          </a:stretch>
        </p:blipFill>
        <p:spPr>
          <a:xfrm>
            <a:off x="3589787" y="3524852"/>
            <a:ext cx="4762500" cy="2981325"/>
          </a:xfrm>
          <a:prstGeom prst="rect">
            <a:avLst/>
          </a:prstGeom>
          <a:ln>
            <a:noFill/>
          </a:ln>
          <a:effectLst>
            <a:softEdge rad="112500"/>
          </a:effectLst>
        </p:spPr>
      </p:pic>
    </p:spTree>
    <p:extLst>
      <p:ext uri="{BB962C8B-B14F-4D97-AF65-F5344CB8AC3E}">
        <p14:creationId xmlns:p14="http://schemas.microsoft.com/office/powerpoint/2010/main" val="1066154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2"/>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2"/>
                                        </p:tgtEl>
                                        <p:attrNameLst>
                                          <p:attrName>fillcolor</p:attrName>
                                        </p:attrNameLst>
                                      </p:cBhvr>
                                      <p:to>
                                        <p:clrVal>
                                          <a:srgbClr val="FF0909"/>
                                        </p:clrVal>
                                      </p:to>
                                    </p:set>
                                    <p:set>
                                      <p:cBhvr>
                                        <p:cTn id="9" dur="indefinite"/>
                                        <p:tgtEl>
                                          <p:spTgt spid="12"/>
                                        </p:tgtEl>
                                        <p:attrNameLst>
                                          <p:attrName>fill.type</p:attrName>
                                        </p:attrNameLst>
                                      </p:cBhvr>
                                      <p:to>
                                        <p:strVal val="solid"/>
                                      </p:to>
                                    </p:set>
                                    <p:set>
                                      <p:cBhvr>
                                        <p:cTn id="10" dur="indefinite"/>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611" y="1153529"/>
            <a:ext cx="1390613" cy="119111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475" y="2281641"/>
            <a:ext cx="795802" cy="1276384"/>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4392" y="140898"/>
            <a:ext cx="726094" cy="768309"/>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008" y="180981"/>
            <a:ext cx="758559" cy="49434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288" y="6267711"/>
            <a:ext cx="2502011" cy="425398"/>
          </a:xfrm>
          <a:prstGeom prst="rect">
            <a:avLst/>
          </a:prstGeom>
        </p:spPr>
      </p:pic>
      <p:sp>
        <p:nvSpPr>
          <p:cNvPr id="15" name="Заголовок 1"/>
          <p:cNvSpPr>
            <a:spLocks noGrp="1"/>
          </p:cNvSpPr>
          <p:nvPr>
            <p:ph type="title"/>
          </p:nvPr>
        </p:nvSpPr>
        <p:spPr>
          <a:xfrm>
            <a:off x="1791477" y="1246041"/>
            <a:ext cx="7679093" cy="2644824"/>
          </a:xfrm>
          <a:noFill/>
          <a:ln>
            <a:noFill/>
          </a:ln>
        </p:spPr>
        <p:style>
          <a:lnRef idx="0">
            <a:scrgbClr r="0" g="0" b="0"/>
          </a:lnRef>
          <a:fillRef idx="0">
            <a:scrgbClr r="0" g="0" b="0"/>
          </a:fillRef>
          <a:effectRef idx="0">
            <a:scrgbClr r="0" g="0" b="0"/>
          </a:effectRef>
          <a:fontRef idx="minor">
            <a:schemeClr val="dk1"/>
          </a:fontRef>
        </p:style>
        <p:txBody>
          <a:bodyPr>
            <a:normAutofit fontScale="90000"/>
          </a:bodyPr>
          <a:lstStyle/>
          <a:p>
            <a:r>
              <a:rPr lang="ru-RU" sz="1400" dirty="0">
                <a:latin typeface="Times New Roman" panose="02020603050405020304" pitchFamily="18" charset="0"/>
                <a:cs typeface="Times New Roman" panose="02020603050405020304" pitchFamily="18" charset="0"/>
              </a:rPr>
              <a:t>Задачи: Развивать у детей умение действовать по сигналу. Упражнять в метании правой и левой рукой.</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Дети стоят по кругу. В центре круга выложен из веревки кружок, концы веревки связаны, круг можно начертить. Диаметр круга – 2 метра. Дети находятся на расстоянии 1-2 шагов от круга. В руках мешочки с песком. По слову воспитателя «Бросай!», все бросают свои мешочки в круг. «Поднимите мешочки!» - говорит воспитатель. Дети поднимают мешочки, становятся на место. Воспитатель отмечает, чей мешочек не попал в круг, игра продолжается. Дети бросают другой рукой.</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Бросать мешочек нужно по слову воспитателя «Бросай!»</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Поднимать по сигналу «Поднимите!».</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Вместо мешочков бросать шишки; разделить детей на подгруппы, каждая бросает в свой круг; увеличить расстояние.</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a:hlinkClick r:id="" action="ppaction://hlinkshowjump?jump=nextslide">
              <a:snd r:embed="rId7" name="chimes.wav"/>
            </a:hlinkClick>
          </p:cNvPr>
          <p:cNvSpPr/>
          <p:nvPr/>
        </p:nvSpPr>
        <p:spPr>
          <a:xfrm>
            <a:off x="3690133" y="78268"/>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ПОПАДИ МЕШОЧКОМ В КРУГ.</a:t>
            </a:r>
          </a:p>
        </p:txBody>
      </p:sp>
      <p:pic>
        <p:nvPicPr>
          <p:cNvPr id="2" name="Рисунок 1"/>
          <p:cNvPicPr>
            <a:picLocks noChangeAspect="1"/>
          </p:cNvPicPr>
          <p:nvPr/>
        </p:nvPicPr>
        <p:blipFill>
          <a:blip r:embed="rId8"/>
          <a:stretch>
            <a:fillRect/>
          </a:stretch>
        </p:blipFill>
        <p:spPr>
          <a:xfrm>
            <a:off x="3690133" y="3692876"/>
            <a:ext cx="4508658" cy="2772825"/>
          </a:xfrm>
          <a:prstGeom prst="rect">
            <a:avLst/>
          </a:prstGeom>
          <a:ln>
            <a:noFill/>
          </a:ln>
          <a:effectLst>
            <a:softEdge rad="112500"/>
          </a:effectLst>
        </p:spPr>
      </p:pic>
    </p:spTree>
    <p:extLst>
      <p:ext uri="{BB962C8B-B14F-4D97-AF65-F5344CB8AC3E}">
        <p14:creationId xmlns:p14="http://schemas.microsoft.com/office/powerpoint/2010/main" val="1323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1"/>
                                        </p:tgtEl>
                                        <p:attrNameLst>
                                          <p:attrName>style.color</p:attrName>
                                        </p:attrNameLst>
                                      </p:cBhvr>
                                      <p:to>
                                        <p:clrVal>
                                          <a:schemeClr val="bg1"/>
                                        </p:clrVal>
                                      </p:to>
                                    </p:set>
                                  </p:childTnLst>
                                </p:cTn>
                              </p:par>
                              <p:par>
                                <p:cTn id="7" presetID="1" presetClass="emph" presetSubtype="1" nodeType="withEffect">
                                  <p:stCondLst>
                                    <p:cond delay="0"/>
                                  </p:stCondLst>
                                  <p:childTnLst>
                                    <p:set>
                                      <p:cBhvr>
                                        <p:cTn id="8" dur="indefinite"/>
                                        <p:tgtEl>
                                          <p:spTgt spid="11"/>
                                        </p:tgtEl>
                                        <p:attrNameLst>
                                          <p:attrName>fillcolor</p:attrName>
                                        </p:attrNameLst>
                                      </p:cBhvr>
                                      <p:to>
                                        <p:clrVal>
                                          <a:srgbClr val="B9D07E"/>
                                        </p:clrVal>
                                      </p:to>
                                    </p:set>
                                    <p:set>
                                      <p:cBhvr>
                                        <p:cTn id="9" dur="indefinite"/>
                                        <p:tgtEl>
                                          <p:spTgt spid="11"/>
                                        </p:tgtEl>
                                        <p:attrNameLst>
                                          <p:attrName>fill.type</p:attrName>
                                        </p:attrNameLst>
                                      </p:cBhvr>
                                      <p:to>
                                        <p:strVal val="solid"/>
                                      </p:to>
                                    </p:set>
                                    <p:set>
                                      <p:cBhvr>
                                        <p:cTn id="10" dur="indefinite"/>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679045" y="2569706"/>
            <a:ext cx="4854732" cy="1470449"/>
          </a:xfrm>
        </p:spPr>
        <p:txBody>
          <a:bodyPr/>
          <a:lstStyle/>
          <a:p>
            <a:pPr algn="ctr"/>
            <a:r>
              <a:rPr lang="ru-RU" sz="5000" b="1" dirty="0" smtClean="0"/>
              <a:t>Спасибо за внимание </a:t>
            </a:r>
            <a:endParaRPr lang="ru-RU" b="1" dirty="0"/>
          </a:p>
        </p:txBody>
      </p:sp>
    </p:spTree>
    <p:extLst>
      <p:ext uri="{BB962C8B-B14F-4D97-AF65-F5344CB8AC3E}">
        <p14:creationId xmlns:p14="http://schemas.microsoft.com/office/powerpoint/2010/main" val="1269461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36" presetClass="emph" presetSubtype="0" repeatCount="indefinite" fill="hold" grpId="2" nodeType="withEffect">
                                  <p:stCondLst>
                                    <p:cond delay="0"/>
                                  </p:stCondLst>
                                  <p:iterate type="lt">
                                    <p:tmPct val="10000"/>
                                  </p:iterate>
                                  <p:childTnLst>
                                    <p:animScale>
                                      <p:cBhvr>
                                        <p:cTn id="9" dur="250" autoRev="1" fill="hold">
                                          <p:stCondLst>
                                            <p:cond delay="0"/>
                                          </p:stCondLst>
                                        </p:cTn>
                                        <p:tgtEl>
                                          <p:spTgt spid="4"/>
                                        </p:tgtEl>
                                      </p:cBhvr>
                                      <p:to x="80000" y="100000"/>
                                    </p:animScale>
                                    <p:anim by="(#ppt_w*0.10)" calcmode="lin" valueType="num">
                                      <p:cBhvr>
                                        <p:cTn id="10" dur="250" autoRev="1" fill="hold">
                                          <p:stCondLst>
                                            <p:cond delay="0"/>
                                          </p:stCondLst>
                                        </p:cTn>
                                        <p:tgtEl>
                                          <p:spTgt spid="4"/>
                                        </p:tgtEl>
                                        <p:attrNameLst>
                                          <p:attrName>ppt_x</p:attrName>
                                        </p:attrNameLst>
                                      </p:cBhvr>
                                    </p:anim>
                                    <p:anim by="(-#ppt_w*0.10)" calcmode="lin" valueType="num">
                                      <p:cBhvr>
                                        <p:cTn id="11" dur="250" autoRev="1" fill="hold">
                                          <p:stCondLst>
                                            <p:cond delay="0"/>
                                          </p:stCondLst>
                                        </p:cTn>
                                        <p:tgtEl>
                                          <p:spTgt spid="4"/>
                                        </p:tgtEl>
                                        <p:attrNameLst>
                                          <p:attrName>ppt_y</p:attrName>
                                        </p:attrNameLst>
                                      </p:cBhvr>
                                    </p:anim>
                                    <p:animRot by="-480000">
                                      <p:cBhvr>
                                        <p:cTn id="12" dur="250" autoRev="1" fill="hold">
                                          <p:stCondLst>
                                            <p:cond delay="0"/>
                                          </p:stCondLst>
                                        </p:cTn>
                                        <p:tgtEl>
                                          <p:spTgt spid="4"/>
                                        </p:tgtEl>
                                        <p:attrNameLst>
                                          <p:attrName>r</p:attrName>
                                        </p:attrNameLst>
                                      </p:cBhvr>
                                    </p:animRot>
                                  </p:childTnLst>
                                </p:cTn>
                              </p:par>
                              <p:par>
                                <p:cTn id="13" presetID="3" presetClass="emph" presetSubtype="6" repeatCount="indefinite" fill="hold" grpId="3" nodeType="withEffect">
                                  <p:stCondLst>
                                    <p:cond delay="0"/>
                                  </p:stCondLst>
                                  <p:iterate type="lt">
                                    <p:tmPct val="0"/>
                                  </p:iterate>
                                  <p:childTnLst>
                                    <p:animClr clrSpc="hsl" dir="cw">
                                      <p:cBhvr override="childStyle">
                                        <p:cTn id="14" dur="5000" fill="hold"/>
                                        <p:tgtEl>
                                          <p:spTgt spid="4"/>
                                        </p:tgtEl>
                                        <p:attrNameLst>
                                          <p:attrName>style.color</p:attrName>
                                        </p:attrNameLst>
                                      </p:cBhvr>
                                      <p:to>
                                        <a:srgbClr val="02CA0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4"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7650" y="2062066"/>
            <a:ext cx="6849779" cy="2742810"/>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600" dirty="0" smtClean="0">
                <a:latin typeface="Times New Roman" panose="02020603050405020304" pitchFamily="18" charset="0"/>
                <a:cs typeface="Times New Roman" panose="02020603050405020304" pitchFamily="18" charset="0"/>
              </a:rPr>
              <a:t>Общеразвивающие </a:t>
            </a:r>
            <a:r>
              <a:rPr lang="ru-RU" sz="1600" dirty="0">
                <a:latin typeface="Times New Roman" panose="02020603050405020304" pitchFamily="18" charset="0"/>
                <a:cs typeface="Times New Roman" panose="02020603050405020304" pitchFamily="18" charset="0"/>
              </a:rPr>
              <a:t>упражнения занимают значительное место в общей системе физического воспитания детей дошкольного возраста и необходимы для своевременного развития организма, сознательного управления движениями, являются средством для оздоровления, укрепления организма. Систематически воздействуя на крупные группы мышц, общеразвивающие упражнения значительно активизируют обменные процессы, создают благоприятные условия для питания всех клеток и тканей организма. Общеразвивающие упражнения в детском саду используются на физкультурных занятиях, в утренней гимнастике, во время физкультминуток, в сочетании с закаливающими процедурами, на детских праздниках. Правильное выполнение упражнений влияет на физическое развитие детей.</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323" y="4997226"/>
            <a:ext cx="1107942" cy="33885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49" y="1873862"/>
            <a:ext cx="958505" cy="488074"/>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8163" y="1097202"/>
            <a:ext cx="1393373" cy="119348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2971" y="3792164"/>
            <a:ext cx="827313" cy="855646"/>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73" y="2931886"/>
            <a:ext cx="932845" cy="924662"/>
          </a:xfrm>
          <a:prstGeom prst="rect">
            <a:avLst/>
          </a:prstGeom>
        </p:spPr>
      </p:pic>
      <p:sp>
        <p:nvSpPr>
          <p:cNvPr id="19" name="Прямоугольник 18">
            <a:hlinkClick r:id="" action="ppaction://hlinkshowjump?jump=nextslide">
              <a:snd r:embed="rId7" name="chimes.wav"/>
            </a:hlinkClick>
          </p:cNvPr>
          <p:cNvSpPr/>
          <p:nvPr/>
        </p:nvSpPr>
        <p:spPr>
          <a:xfrm>
            <a:off x="1221718" y="709126"/>
            <a:ext cx="9396519" cy="116058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Общеразвивающие упражнения (ОРУ) – это доступные занимающимся, несложные в техническом отношении движения телом и его частями, выполняемые с целью оздоровления, воспитания физических качеств, в спортивной разминке.</a:t>
            </a:r>
          </a:p>
        </p:txBody>
      </p:sp>
      <p:pic>
        <p:nvPicPr>
          <p:cNvPr id="3" name="Рисунок 2"/>
          <p:cNvPicPr>
            <a:picLocks noChangeAspect="1"/>
          </p:cNvPicPr>
          <p:nvPr/>
        </p:nvPicPr>
        <p:blipFill>
          <a:blip r:embed="rId8"/>
          <a:stretch>
            <a:fillRect/>
          </a:stretch>
        </p:blipFill>
        <p:spPr>
          <a:xfrm>
            <a:off x="3159968" y="4804876"/>
            <a:ext cx="4696408" cy="2050043"/>
          </a:xfrm>
          <a:prstGeom prst="rect">
            <a:avLst/>
          </a:prstGeom>
          <a:ln>
            <a:noFill/>
          </a:ln>
          <a:effectLst>
            <a:softEdge rad="112500"/>
          </a:effectLst>
        </p:spPr>
      </p:pic>
    </p:spTree>
    <p:extLst>
      <p:ext uri="{BB962C8B-B14F-4D97-AF65-F5344CB8AC3E}">
        <p14:creationId xmlns:p14="http://schemas.microsoft.com/office/powerpoint/2010/main" val="2775893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9"/>
                                        </p:tgtEl>
                                        <p:attrNameLst>
                                          <p:attrName>style.color</p:attrName>
                                        </p:attrNameLst>
                                      </p:cBhvr>
                                      <p:to>
                                        <p:clrVal>
                                          <a:schemeClr val="bg1"/>
                                        </p:clrVal>
                                      </p:to>
                                    </p:set>
                                  </p:childTnLst>
                                </p:cTn>
                              </p:par>
                              <p:par>
                                <p:cTn id="7" presetID="1" presetClass="emph" presetSubtype="1" nodeType="withEffect">
                                  <p:stCondLst>
                                    <p:cond delay="0"/>
                                  </p:stCondLst>
                                  <p:childTnLst>
                                    <p:set>
                                      <p:cBhvr>
                                        <p:cTn id="8" dur="indefinite"/>
                                        <p:tgtEl>
                                          <p:spTgt spid="19"/>
                                        </p:tgtEl>
                                        <p:attrNameLst>
                                          <p:attrName>fillcolor</p:attrName>
                                        </p:attrNameLst>
                                      </p:cBhvr>
                                      <p:to>
                                        <p:clrVal>
                                          <a:srgbClr val="B9D07E"/>
                                        </p:clrVal>
                                      </p:to>
                                    </p:set>
                                    <p:set>
                                      <p:cBhvr>
                                        <p:cTn id="9" dur="indefinite"/>
                                        <p:tgtEl>
                                          <p:spTgt spid="19"/>
                                        </p:tgtEl>
                                        <p:attrNameLst>
                                          <p:attrName>fill.type</p:attrName>
                                        </p:attrNameLst>
                                      </p:cBhvr>
                                      <p:to>
                                        <p:strVal val="solid"/>
                                      </p:to>
                                    </p:set>
                                    <p:set>
                                      <p:cBhvr>
                                        <p:cTn id="10" dur="indefinite"/>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95" y="1731776"/>
            <a:ext cx="973361" cy="125320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185" y="991277"/>
            <a:ext cx="523657" cy="141608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015" y="3758386"/>
            <a:ext cx="916723" cy="731428"/>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7286" y="147017"/>
            <a:ext cx="722633" cy="717650"/>
          </a:xfrm>
          <a:prstGeom prst="rect">
            <a:avLst/>
          </a:prstGeom>
        </p:spPr>
      </p:pic>
      <p:sp>
        <p:nvSpPr>
          <p:cNvPr id="14" name="Заголовок 1"/>
          <p:cNvSpPr>
            <a:spLocks noGrp="1"/>
          </p:cNvSpPr>
          <p:nvPr>
            <p:ph type="title"/>
          </p:nvPr>
        </p:nvSpPr>
        <p:spPr>
          <a:xfrm>
            <a:off x="1530220" y="1031437"/>
            <a:ext cx="8425543" cy="3795396"/>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Задачи: Развивать у детей ловкость и умение выполнять движение по сигналу, упражнять </a:t>
            </a:r>
            <a:r>
              <a:rPr lang="ru-RU" sz="1600" dirty="0" smtClean="0">
                <a:latin typeface="Times New Roman" panose="02020603050405020304" pitchFamily="18" charset="0"/>
                <a:cs typeface="Times New Roman" panose="02020603050405020304" pitchFamily="18" charset="0"/>
              </a:rPr>
              <a:t>в беге </a:t>
            </a:r>
            <a:r>
              <a:rPr lang="ru-RU" sz="1600" dirty="0">
                <a:latin typeface="Times New Roman" panose="02020603050405020304" pitchFamily="18" charset="0"/>
                <a:cs typeface="Times New Roman" panose="02020603050405020304" pitchFamily="18" charset="0"/>
              </a:rPr>
              <a:t>с </a:t>
            </a:r>
            <a:r>
              <a:rPr lang="ru-RU" sz="1600" dirty="0" err="1">
                <a:latin typeface="Times New Roman" panose="02020603050405020304" pitchFamily="18" charset="0"/>
                <a:cs typeface="Times New Roman" panose="02020603050405020304" pitchFamily="18" charset="0"/>
              </a:rPr>
              <a:t>увертыванием</a:t>
            </a:r>
            <a:r>
              <a:rPr lang="ru-RU" sz="1600" dirty="0">
                <a:latin typeface="Times New Roman" panose="02020603050405020304" pitchFamily="18" charset="0"/>
                <a:cs typeface="Times New Roman" panose="02020603050405020304" pitchFamily="18" charset="0"/>
              </a:rPr>
              <a:t>, в ловле, в лазании, прыжках в глубину.</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Описание: На одной стороне площадки отчерчивается курятник. В курятнике на насесте (на скамейках) располагаются куры, дети стоят на скамейках. На другой стороне площадки находится нора лисы. Все остальное место – двор. Один из играющих назначается лисой, остальные куры – они ходят и бегают по двору, клюют зерна, хлопают крыльями. По сигналу «Лиса» куры убегают в курятник, взбираются на насест, а лиса старается утащить курицу, не успевшую взобраться на насест. Отводит ее в свою нору. Куры спрыгивают с насеста и игра возобновляется.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Правила: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Лиса может ловить кур, а куры могут взбираться на насест только по сигналу воспитателя «Лиса!».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Варианты: Увеличить число </a:t>
            </a:r>
            <a:r>
              <a:rPr lang="ru-RU" sz="1600" dirty="0" err="1">
                <a:latin typeface="Times New Roman" panose="02020603050405020304" pitchFamily="18" charset="0"/>
                <a:cs typeface="Times New Roman" panose="02020603050405020304" pitchFamily="18" charset="0"/>
              </a:rPr>
              <a:t>ловишек</a:t>
            </a:r>
            <a:r>
              <a:rPr lang="ru-RU" sz="1600" dirty="0">
                <a:latin typeface="Times New Roman" panose="02020603050405020304" pitchFamily="18" charset="0"/>
                <a:cs typeface="Times New Roman" panose="02020603050405020304" pitchFamily="18" charset="0"/>
              </a:rPr>
              <a:t> – 2 лисы. Курам взбираться на гимнастическую стенку</a:t>
            </a:r>
            <a:r>
              <a:rPr lang="ru-RU" dirty="0"/>
              <a:t>.</a:t>
            </a:r>
          </a:p>
        </p:txBody>
      </p:sp>
      <p:sp>
        <p:nvSpPr>
          <p:cNvPr id="11" name="Прямоугольник 10"/>
          <p:cNvSpPr/>
          <p:nvPr/>
        </p:nvSpPr>
        <p:spPr>
          <a:xfrm>
            <a:off x="3375286" y="164901"/>
            <a:ext cx="4735410" cy="107607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3600" dirty="0">
                <a:solidFill>
                  <a:schemeClr val="accent1">
                    <a:lumMod val="75000"/>
                  </a:schemeClr>
                </a:solidFill>
                <a:latin typeface="Times New Roman" panose="02020603050405020304" pitchFamily="18" charset="0"/>
                <a:cs typeface="Times New Roman" panose="02020603050405020304" pitchFamily="18" charset="0"/>
              </a:rPr>
              <a:t> ЛИСА В КУРЯТНИКЕ.</a:t>
            </a:r>
          </a:p>
        </p:txBody>
      </p:sp>
      <p:pic>
        <p:nvPicPr>
          <p:cNvPr id="2" name="Рисунок 1"/>
          <p:cNvPicPr>
            <a:picLocks noChangeAspect="1"/>
          </p:cNvPicPr>
          <p:nvPr/>
        </p:nvPicPr>
        <p:blipFill>
          <a:blip r:embed="rId7"/>
          <a:stretch>
            <a:fillRect/>
          </a:stretch>
        </p:blipFill>
        <p:spPr>
          <a:xfrm>
            <a:off x="3783368" y="4532581"/>
            <a:ext cx="3919246" cy="2325419"/>
          </a:xfrm>
          <a:prstGeom prst="rect">
            <a:avLst/>
          </a:prstGeom>
          <a:ln>
            <a:noFill/>
          </a:ln>
          <a:effectLst>
            <a:softEdge rad="112500"/>
          </a:effectLst>
        </p:spPr>
      </p:pic>
    </p:spTree>
    <p:extLst>
      <p:ext uri="{BB962C8B-B14F-4D97-AF65-F5344CB8AC3E}">
        <p14:creationId xmlns:p14="http://schemas.microsoft.com/office/powerpoint/2010/main" val="2063304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1"/>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1"/>
                                        </p:tgtEl>
                                        <p:attrNameLst>
                                          <p:attrName>fillcolor</p:attrName>
                                        </p:attrNameLst>
                                      </p:cBhvr>
                                      <p:to>
                                        <p:clrVal>
                                          <a:srgbClr val="FF0909"/>
                                        </p:clrVal>
                                      </p:to>
                                    </p:set>
                                    <p:set>
                                      <p:cBhvr>
                                        <p:cTn id="9" dur="indefinite"/>
                                        <p:tgtEl>
                                          <p:spTgt spid="11"/>
                                        </p:tgtEl>
                                        <p:attrNameLst>
                                          <p:attrName>fill.type</p:attrName>
                                        </p:attrNameLst>
                                      </p:cBhvr>
                                      <p:to>
                                        <p:strVal val="solid"/>
                                      </p:to>
                                    </p:set>
                                    <p:set>
                                      <p:cBhvr>
                                        <p:cTn id="10" dur="indefinite"/>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971" y="182485"/>
            <a:ext cx="623266" cy="65761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7643" y="923337"/>
            <a:ext cx="798187" cy="52400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467" y="3327816"/>
            <a:ext cx="342592" cy="37414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0807" y="3327816"/>
            <a:ext cx="331469" cy="77767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456" y="3932944"/>
            <a:ext cx="408487" cy="345101"/>
          </a:xfrm>
          <a:prstGeom prst="rect">
            <a:avLst/>
          </a:prstGeom>
        </p:spPr>
      </p:pic>
      <p:sp>
        <p:nvSpPr>
          <p:cNvPr id="16" name="Заголовок 1"/>
          <p:cNvSpPr>
            <a:spLocks noGrp="1"/>
          </p:cNvSpPr>
          <p:nvPr>
            <p:ph type="title"/>
          </p:nvPr>
        </p:nvSpPr>
        <p:spPr>
          <a:xfrm>
            <a:off x="466531" y="1031437"/>
            <a:ext cx="10361112" cy="3074058"/>
          </a:xfrm>
          <a:noFill/>
          <a:ln>
            <a:noFill/>
          </a:ln>
        </p:spPr>
        <p:style>
          <a:lnRef idx="0">
            <a:scrgbClr r="0" g="0" b="0"/>
          </a:lnRef>
          <a:fillRef idx="0">
            <a:scrgbClr r="0" g="0" b="0"/>
          </a:fillRef>
          <a:effectRef idx="0">
            <a:scrgbClr r="0" g="0" b="0"/>
          </a:effectRef>
          <a:fontRef idx="minor">
            <a:schemeClr val="dk1"/>
          </a:fontRef>
        </p:style>
        <p:txBody>
          <a:bodyPr>
            <a:normAutofit fontScale="90000"/>
          </a:bodyPr>
          <a:lstStyle/>
          <a:p>
            <a:r>
              <a:rPr lang="ru-RU" sz="1600" dirty="0">
                <a:latin typeface="Times New Roman" panose="02020603050405020304" pitchFamily="18" charset="0"/>
                <a:cs typeface="Times New Roman" panose="02020603050405020304" pitchFamily="18" charset="0"/>
              </a:rPr>
              <a:t>Задачи: Развивать у детей умение выполнять движения по сигналу, упражнять в беге, в прыжках на обеих ногах, в приседании, ловле.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Описание: Одного из играющих назначают волком, остальные изображают зайцев. На одной стороне площадки зайцы отмечают себе места шишками, камушками, из которых выкладывают кружочки или квадраты. Вначале игры зайцы стоят на своих местах. Волк находится на противоположном конце площадки – в овраге. Воспитатель говорит: «Зайки скачут, скок – скок – скок, на зеленый на лужок. Травку щиплют, слушают, не идет ли волк». Зайцы выпрыгивают из кружков и разбегаются по площадке. Прыгают на 2 ногах, присаживаются, щиплют траву и оглядываются в поисках волка. Воспитатель произносит слово «Волк», волк выходит из оврага и бежит за зайцами, стараясь их поймать, коснуться. Зайцы убегают каждый на свое место, где волк их уже не может настигнуть. Пойманных зайцев волк отводит себе в овраг. После того, как волк поймает 2-3 зайцев, выбирается другой волк.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Правила: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Зайцы выбегают при словах – зайцы скачут.</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Возвращаться на места можно лишь после слова «Волк!».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Варианты: Нельзя ловить тех зайцев, которым подала лапу зайчиха - мать. На пути поставить кубы – пенечки, зайцы оббегают их. Выбрать 2 волков. Волку перепрыгнуть через преграду – ручей.</a:t>
            </a:r>
            <a:r>
              <a:rPr lang="ru-RU" dirty="0"/>
              <a:t/>
            </a:r>
            <a:br>
              <a:rPr lang="ru-RU" dirty="0"/>
            </a:br>
            <a:endParaRPr lang="ru-RU" sz="4000" dirty="0">
              <a:latin typeface="Segoe UI Light" panose="020B0502040204020203" pitchFamily="34" charset="0"/>
              <a:cs typeface="Segoe UI Light" panose="020B0502040204020203" pitchFamily="34" charset="0"/>
            </a:endParaRPr>
          </a:p>
        </p:txBody>
      </p:sp>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7323" y="4615103"/>
            <a:ext cx="386095" cy="423459"/>
          </a:xfrm>
          <a:prstGeom prst="rect">
            <a:avLst/>
          </a:prstGeom>
        </p:spPr>
      </p:pic>
      <p:sp>
        <p:nvSpPr>
          <p:cNvPr id="14" name="Прямоугольник 13"/>
          <p:cNvSpPr/>
          <p:nvPr/>
        </p:nvSpPr>
        <p:spPr>
          <a:xfrm>
            <a:off x="4310742" y="182485"/>
            <a:ext cx="2716559"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a:solidFill>
                  <a:schemeClr val="accent1">
                    <a:lumMod val="75000"/>
                  </a:schemeClr>
                </a:solidFill>
                <a:latin typeface="Segoe UI Light" panose="020B0502040204020203" pitchFamily="34" charset="0"/>
                <a:cs typeface="Segoe UI Light" panose="020B0502040204020203" pitchFamily="34" charset="0"/>
              </a:rPr>
              <a:t>ЗАЙЦЫ И ВОЛК.</a:t>
            </a:r>
            <a:endParaRPr lang="ru-RU" sz="2000" dirty="0">
              <a:solidFill>
                <a:schemeClr val="accent1">
                  <a:lumMod val="75000"/>
                </a:schemeClr>
              </a:solidFill>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p:nvPicPr>
        <p:blipFill>
          <a:blip r:embed="rId9"/>
          <a:stretch>
            <a:fillRect/>
          </a:stretch>
        </p:blipFill>
        <p:spPr>
          <a:xfrm>
            <a:off x="6520932" y="4296828"/>
            <a:ext cx="2247900" cy="2209800"/>
          </a:xfrm>
          <a:prstGeom prst="rect">
            <a:avLst/>
          </a:prstGeom>
          <a:ln>
            <a:noFill/>
          </a:ln>
          <a:effectLst>
            <a:softEdge rad="112500"/>
          </a:effectLst>
        </p:spPr>
        <p:style>
          <a:lnRef idx="0">
            <a:scrgbClr r="0" g="0" b="0"/>
          </a:lnRef>
          <a:fillRef idx="0">
            <a:scrgbClr r="0" g="0" b="0"/>
          </a:fillRef>
          <a:effectRef idx="0">
            <a:scrgbClr r="0" g="0" b="0"/>
          </a:effectRef>
          <a:fontRef idx="minor">
            <a:schemeClr val="dk1"/>
          </a:fontRef>
        </p:style>
      </p:pic>
      <p:pic>
        <p:nvPicPr>
          <p:cNvPr id="3" name="Рисунок 2"/>
          <p:cNvPicPr>
            <a:picLocks noChangeAspect="1"/>
          </p:cNvPicPr>
          <p:nvPr/>
        </p:nvPicPr>
        <p:blipFill>
          <a:blip r:embed="rId10"/>
          <a:stretch>
            <a:fillRect/>
          </a:stretch>
        </p:blipFill>
        <p:spPr>
          <a:xfrm>
            <a:off x="2934867" y="4393634"/>
            <a:ext cx="3586065" cy="2304327"/>
          </a:xfrm>
          <a:prstGeom prst="rect">
            <a:avLst/>
          </a:prstGeom>
          <a:ln>
            <a:noFill/>
          </a:ln>
          <a:effectLst>
            <a:softEdge rad="112500"/>
          </a:effectLst>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132841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4"/>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4"/>
                                        </p:tgtEl>
                                        <p:attrNameLst>
                                          <p:attrName>fillcolor</p:attrName>
                                        </p:attrNameLst>
                                      </p:cBhvr>
                                      <p:to>
                                        <p:clrVal>
                                          <a:srgbClr val="FF0909"/>
                                        </p:clrVal>
                                      </p:to>
                                    </p:set>
                                    <p:set>
                                      <p:cBhvr>
                                        <p:cTn id="9" dur="indefinite"/>
                                        <p:tgtEl>
                                          <p:spTgt spid="14"/>
                                        </p:tgtEl>
                                        <p:attrNameLst>
                                          <p:attrName>fill.type</p:attrName>
                                        </p:attrNameLst>
                                      </p:cBhvr>
                                      <p:to>
                                        <p:strVal val="solid"/>
                                      </p:to>
                                    </p:set>
                                    <p:set>
                                      <p:cBhvr>
                                        <p:cTn id="10" dur="indefinite"/>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7098" y="696303"/>
            <a:ext cx="1077995" cy="138791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018" y="323990"/>
            <a:ext cx="526988" cy="1425097"/>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018" y="2105282"/>
            <a:ext cx="829574" cy="823853"/>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413" y="5101326"/>
            <a:ext cx="895279" cy="45587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175" y="1529530"/>
            <a:ext cx="1153102" cy="987678"/>
          </a:xfrm>
          <a:prstGeom prst="rect">
            <a:avLst/>
          </a:prstGeom>
        </p:spPr>
      </p:pic>
      <p:sp>
        <p:nvSpPr>
          <p:cNvPr id="15" name="Заголовок 1"/>
          <p:cNvSpPr>
            <a:spLocks noGrp="1"/>
          </p:cNvSpPr>
          <p:nvPr>
            <p:ph type="title"/>
          </p:nvPr>
        </p:nvSpPr>
        <p:spPr>
          <a:xfrm>
            <a:off x="1762378" y="1390262"/>
            <a:ext cx="8324014" cy="2883158"/>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400" dirty="0">
                <a:latin typeface="Times New Roman" panose="02020603050405020304" pitchFamily="18" charset="0"/>
                <a:cs typeface="Times New Roman" panose="02020603050405020304" pitchFamily="18" charset="0"/>
              </a:rPr>
              <a:t>Задачи: Развивать у детей выдержку, умение выполнять движения по сигналу, навык коллективного движения. Упражнять в беге по определенному направлению, с </a:t>
            </a:r>
            <a:r>
              <a:rPr lang="ru-RU" sz="1400" dirty="0" err="1">
                <a:latin typeface="Times New Roman" panose="02020603050405020304" pitchFamily="18" charset="0"/>
                <a:cs typeface="Times New Roman" panose="02020603050405020304" pitchFamily="18" charset="0"/>
              </a:rPr>
              <a:t>увертыванием</a:t>
            </a:r>
            <a:r>
              <a:rPr lang="ru-RU" sz="1400" dirty="0">
                <a:latin typeface="Times New Roman" panose="02020603050405020304" pitchFamily="18" charset="0"/>
                <a:cs typeface="Times New Roman" panose="02020603050405020304" pitchFamily="18" charset="0"/>
              </a:rPr>
              <a:t>, развивать речь.</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На одной стороне площадки проводится черта – это опушка леса. За чертой, на расстоянии 2-3 шагов очерчивается место для медведя. На противоположной стороне дом детей. Воспитатель назначает медведя, остальные дети – у себя дома. Воспитатель говорит: «Идите гулять!». Дети направляются к опушке леса, собирая ягоды, грибы, имитируя движения и хором говорят: «У медведя во бору, грибы ягоды беру. А медведь сидит и на нас рычит».  Медведь в это время сидит на своем месте. Когда играющие произносят «Рычит!» медведь встает, дети бегут домой. Медведь старается их поймать – коснуться. Пойманного медведь отводит к себе. После 2-3 пойманных выбирается новый медведь.</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Медведь имеет право вставать и ловить, а играющие – убегать домой только после слова «рычит!».</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Медведь не может ловить детей за линией дома.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Ввести 2 медведей. Поставить на пути преграды.</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a:hlinkClick r:id="" action="ppaction://hlinkshowjump?jump=nextslide">
              <a:snd r:embed="rId7" name="chimes.wav"/>
            </a:hlinkClick>
          </p:cNvPr>
          <p:cNvSpPr/>
          <p:nvPr/>
        </p:nvSpPr>
        <p:spPr>
          <a:xfrm>
            <a:off x="4408590" y="212473"/>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У МЕДВЕДЯ ВО БОРУ.</a:t>
            </a:r>
          </a:p>
        </p:txBody>
      </p:sp>
      <p:pic>
        <p:nvPicPr>
          <p:cNvPr id="2" name="Рисунок 1"/>
          <p:cNvPicPr>
            <a:picLocks noChangeAspect="1"/>
          </p:cNvPicPr>
          <p:nvPr/>
        </p:nvPicPr>
        <p:blipFill>
          <a:blip r:embed="rId8"/>
          <a:stretch>
            <a:fillRect/>
          </a:stretch>
        </p:blipFill>
        <p:spPr>
          <a:xfrm>
            <a:off x="3706524" y="3988268"/>
            <a:ext cx="4401778" cy="2912889"/>
          </a:xfrm>
          <a:prstGeom prst="rect">
            <a:avLst/>
          </a:prstGeom>
          <a:ln>
            <a:noFill/>
          </a:ln>
          <a:effectLst>
            <a:softEdge rad="112500"/>
          </a:effectLst>
        </p:spPr>
      </p:pic>
    </p:spTree>
    <p:extLst>
      <p:ext uri="{BB962C8B-B14F-4D97-AF65-F5344CB8AC3E}">
        <p14:creationId xmlns:p14="http://schemas.microsoft.com/office/powerpoint/2010/main" val="962224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1"/>
                                        </p:tgtEl>
                                        <p:attrNameLst>
                                          <p:attrName>style.color</p:attrName>
                                        </p:attrNameLst>
                                      </p:cBhvr>
                                      <p:to>
                                        <p:clrVal>
                                          <a:schemeClr val="bg1"/>
                                        </p:clrVal>
                                      </p:to>
                                    </p:set>
                                  </p:childTnLst>
                                </p:cTn>
                              </p:par>
                              <p:par>
                                <p:cTn id="7" presetID="1" presetClass="emph" presetSubtype="1" nodeType="withEffect">
                                  <p:stCondLst>
                                    <p:cond delay="0"/>
                                  </p:stCondLst>
                                  <p:childTnLst>
                                    <p:set>
                                      <p:cBhvr>
                                        <p:cTn id="8" dur="indefinite"/>
                                        <p:tgtEl>
                                          <p:spTgt spid="11"/>
                                        </p:tgtEl>
                                        <p:attrNameLst>
                                          <p:attrName>fillcolor</p:attrName>
                                        </p:attrNameLst>
                                      </p:cBhvr>
                                      <p:to>
                                        <p:clrVal>
                                          <a:srgbClr val="B9D07E"/>
                                        </p:clrVal>
                                      </p:to>
                                    </p:set>
                                    <p:set>
                                      <p:cBhvr>
                                        <p:cTn id="9" dur="indefinite"/>
                                        <p:tgtEl>
                                          <p:spTgt spid="11"/>
                                        </p:tgtEl>
                                        <p:attrNameLst>
                                          <p:attrName>fill.type</p:attrName>
                                        </p:attrNameLst>
                                      </p:cBhvr>
                                      <p:to>
                                        <p:strVal val="solid"/>
                                      </p:to>
                                    </p:set>
                                    <p:set>
                                      <p:cBhvr>
                                        <p:cTn id="10" dur="indefinite"/>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873" y="3758386"/>
            <a:ext cx="861745" cy="78141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467" y="3327816"/>
            <a:ext cx="342592" cy="374148"/>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807" y="3327816"/>
            <a:ext cx="331469" cy="77767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456" y="3932944"/>
            <a:ext cx="408487" cy="345101"/>
          </a:xfrm>
          <a:prstGeom prst="rect">
            <a:avLst/>
          </a:prstGeom>
        </p:spPr>
      </p:pic>
      <p:sp>
        <p:nvSpPr>
          <p:cNvPr id="15" name="Заголовок 1"/>
          <p:cNvSpPr>
            <a:spLocks noGrp="1"/>
          </p:cNvSpPr>
          <p:nvPr>
            <p:ph type="title"/>
          </p:nvPr>
        </p:nvSpPr>
        <p:spPr>
          <a:xfrm>
            <a:off x="1871371" y="1858831"/>
            <a:ext cx="7932129" cy="2296379"/>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400" dirty="0">
                <a:latin typeface="Times New Roman" panose="02020603050405020304" pitchFamily="18" charset="0"/>
                <a:cs typeface="Times New Roman" panose="02020603050405020304" pitchFamily="18" charset="0"/>
              </a:rPr>
              <a:t>Задачи: Развивать у детей решительность, упражнять в беге с </a:t>
            </a:r>
            <a:r>
              <a:rPr lang="ru-RU" sz="1400" dirty="0" err="1">
                <a:latin typeface="Times New Roman" panose="02020603050405020304" pitchFamily="18" charset="0"/>
                <a:cs typeface="Times New Roman" panose="02020603050405020304" pitchFamily="18" charset="0"/>
              </a:rPr>
              <a:t>увертыванием</a:t>
            </a:r>
            <a:r>
              <a:rPr lang="ru-RU" sz="1400" dirty="0">
                <a:latin typeface="Times New Roman" panose="02020603050405020304" pitchFamily="18" charset="0"/>
                <a:cs typeface="Times New Roman" panose="02020603050405020304" pitchFamily="18" charset="0"/>
              </a:rPr>
              <a:t>.</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На земле чертится круг или кладется шнур со связанными концами. Воспитатель выбирает </a:t>
            </a:r>
            <a:r>
              <a:rPr lang="ru-RU" sz="1400" dirty="0" err="1">
                <a:latin typeface="Times New Roman" panose="02020603050405020304" pitchFamily="18" charset="0"/>
                <a:cs typeface="Times New Roman" panose="02020603050405020304" pitchFamily="18" charset="0"/>
              </a:rPr>
              <a:t>ловишку</a:t>
            </a:r>
            <a:r>
              <a:rPr lang="ru-RU" sz="1400" dirty="0">
                <a:latin typeface="Times New Roman" panose="02020603050405020304" pitchFamily="18" charset="0"/>
                <a:cs typeface="Times New Roman" panose="02020603050405020304" pitchFamily="18" charset="0"/>
              </a:rPr>
              <a:t> который становится в центре круга. Это кошка. Остальные – птички, находятся за кругом. Кошка спит, птички влетают за зернышками в круг. Кошка просыпается, видит птичек и ловит их. Все птички вылетают из круга. Тот, кого коснулась кошка, считается пойманным и идет на середину круга.  Когда поймают 2-3 птичек – выбирается новая кошка.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Кошка ловит птичек только в кругу.</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Кошка может касаться птичек, но не хватать их.</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Если кошка долго не может никого поймать, добавить еще одну кошку</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323" y="4615103"/>
            <a:ext cx="386095" cy="423459"/>
          </a:xfrm>
          <a:prstGeom prst="rect">
            <a:avLst/>
          </a:prstGeom>
        </p:spPr>
      </p:pic>
      <p:sp>
        <p:nvSpPr>
          <p:cNvPr id="12" name="Прямоугольник 11"/>
          <p:cNvSpPr/>
          <p:nvPr/>
        </p:nvSpPr>
        <p:spPr>
          <a:xfrm>
            <a:off x="4998235" y="629282"/>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 </a:t>
            </a:r>
            <a:r>
              <a:rPr lang="ru-RU" sz="2400" dirty="0" smtClean="0">
                <a:solidFill>
                  <a:schemeClr val="accent1">
                    <a:lumMod val="75000"/>
                  </a:schemeClr>
                </a:solidFill>
                <a:latin typeface="Times New Roman" panose="02020603050405020304" pitchFamily="18" charset="0"/>
                <a:cs typeface="Times New Roman" panose="02020603050405020304" pitchFamily="18" charset="0"/>
              </a:rPr>
              <a:t>ПТИЧКИ</a:t>
            </a:r>
          </a:p>
          <a:p>
            <a:pPr algn="ctr"/>
            <a:r>
              <a:rPr lang="ru-RU" sz="2400"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2400" dirty="0">
                <a:solidFill>
                  <a:schemeClr val="accent1">
                    <a:lumMod val="75000"/>
                  </a:schemeClr>
                </a:solidFill>
                <a:latin typeface="Times New Roman" panose="02020603050405020304" pitchFamily="18" charset="0"/>
                <a:cs typeface="Times New Roman" panose="02020603050405020304" pitchFamily="18" charset="0"/>
              </a:rPr>
              <a:t>И КОШКА</a:t>
            </a:r>
            <a:r>
              <a:rPr lang="ru-RU" sz="2000" dirty="0">
                <a:solidFill>
                  <a:schemeClr val="accent1">
                    <a:lumMod val="75000"/>
                  </a:schemeClr>
                </a:solidFill>
                <a:latin typeface="Segoe UI Light" panose="020B0502040204020203" pitchFamily="34" charset="0"/>
                <a:cs typeface="Segoe UI Light" panose="020B0502040204020203" pitchFamily="34" charset="0"/>
              </a:rPr>
              <a:t>.</a:t>
            </a:r>
          </a:p>
        </p:txBody>
      </p:sp>
      <p:pic>
        <p:nvPicPr>
          <p:cNvPr id="3" name="Рисунок 2"/>
          <p:cNvPicPr>
            <a:picLocks noChangeAspect="1"/>
          </p:cNvPicPr>
          <p:nvPr/>
        </p:nvPicPr>
        <p:blipFill>
          <a:blip r:embed="rId8"/>
          <a:stretch>
            <a:fillRect/>
          </a:stretch>
        </p:blipFill>
        <p:spPr>
          <a:xfrm rot="10800000" flipV="1">
            <a:off x="3233418" y="4219261"/>
            <a:ext cx="5208037" cy="2638739"/>
          </a:xfrm>
          <a:prstGeom prst="rect">
            <a:avLst/>
          </a:prstGeom>
          <a:ln>
            <a:noFill/>
          </a:ln>
          <a:effectLst>
            <a:softEdge rad="112500"/>
          </a:effectLst>
        </p:spPr>
      </p:pic>
      <p:pic>
        <p:nvPicPr>
          <p:cNvPr id="5" name="Рисунок 4"/>
          <p:cNvPicPr>
            <a:picLocks noChangeAspect="1"/>
          </p:cNvPicPr>
          <p:nvPr/>
        </p:nvPicPr>
        <p:blipFill>
          <a:blip r:embed="rId9"/>
          <a:stretch>
            <a:fillRect/>
          </a:stretch>
        </p:blipFill>
        <p:spPr>
          <a:xfrm>
            <a:off x="2296983" y="1"/>
            <a:ext cx="3432014" cy="1958328"/>
          </a:xfrm>
          <a:prstGeom prst="ellipse">
            <a:avLst/>
          </a:prstGeom>
          <a:ln>
            <a:noFill/>
          </a:ln>
          <a:effectLst>
            <a:softEdge rad="112500"/>
          </a:effectLst>
        </p:spPr>
      </p:pic>
    </p:spTree>
    <p:extLst>
      <p:ext uri="{BB962C8B-B14F-4D97-AF65-F5344CB8AC3E}">
        <p14:creationId xmlns:p14="http://schemas.microsoft.com/office/powerpoint/2010/main" val="11938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2"/>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2"/>
                                        </p:tgtEl>
                                        <p:attrNameLst>
                                          <p:attrName>fillcolor</p:attrName>
                                        </p:attrNameLst>
                                      </p:cBhvr>
                                      <p:to>
                                        <p:clrVal>
                                          <a:srgbClr val="FF0909"/>
                                        </p:clrVal>
                                      </p:to>
                                    </p:set>
                                    <p:set>
                                      <p:cBhvr>
                                        <p:cTn id="9" dur="indefinite"/>
                                        <p:tgtEl>
                                          <p:spTgt spid="12"/>
                                        </p:tgtEl>
                                        <p:attrNameLst>
                                          <p:attrName>fill.type</p:attrName>
                                        </p:attrNameLst>
                                      </p:cBhvr>
                                      <p:to>
                                        <p:strVal val="solid"/>
                                      </p:to>
                                    </p:set>
                                    <p:set>
                                      <p:cBhvr>
                                        <p:cTn id="10" dur="indefinite"/>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7978" y="1491330"/>
            <a:ext cx="1404330" cy="71509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22" y="1749087"/>
            <a:ext cx="1175655" cy="100699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6011" y="4222102"/>
            <a:ext cx="1008264" cy="603487"/>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605" y="2723847"/>
            <a:ext cx="1798138" cy="570115"/>
          </a:xfrm>
          <a:prstGeom prst="rect">
            <a:avLst/>
          </a:prstGeom>
        </p:spPr>
      </p:pic>
      <p:sp>
        <p:nvSpPr>
          <p:cNvPr id="14" name="Заголовок 1"/>
          <p:cNvSpPr>
            <a:spLocks noGrp="1"/>
          </p:cNvSpPr>
          <p:nvPr>
            <p:ph type="title"/>
          </p:nvPr>
        </p:nvSpPr>
        <p:spPr>
          <a:xfrm>
            <a:off x="2014304" y="1064026"/>
            <a:ext cx="7642880" cy="2453616"/>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400" dirty="0">
                <a:latin typeface="Times New Roman" panose="02020603050405020304" pitchFamily="18" charset="0"/>
                <a:cs typeface="Times New Roman" panose="02020603050405020304" pitchFamily="18" charset="0"/>
              </a:rPr>
              <a:t>Задачи: Развивать у детей ловкость, упражнять в прыжках на обеих ногах, в равновесии.</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Все играющее сидят на стульях, в 6 шагах от них кладутся 2 шнура, расстояние между ними 2 метра – это ручеек. Дети должны по камушкам – дощечкам перебраться на другой берег не замочив ног. Дощечки положены с таким расчетом, чтобы дети могли прыгнуть обеими ногами с одного камушка на другой. По слову «Пошли!» 5 детей перебирается через ручеек. Тот, кто оступился, отходит в сторону – «сушить обувь». Все дети должны перейти через ручей.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Проигравшим считается тот, кто вступил ногой в ручеек.</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Перебираться можно только по сигналу.</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Увеличить расстояние между шнурами, обходить предметы, перебираясь на другой берег. Прыгать на одной ноге.</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550472" y="111438"/>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ЧЕРЕЗ РУЧЕЕК.</a:t>
            </a:r>
          </a:p>
        </p:txBody>
      </p:sp>
      <p:pic>
        <p:nvPicPr>
          <p:cNvPr id="2" name="Рисунок 1"/>
          <p:cNvPicPr>
            <a:picLocks noChangeAspect="1"/>
          </p:cNvPicPr>
          <p:nvPr/>
        </p:nvPicPr>
        <p:blipFill>
          <a:blip r:embed="rId7"/>
          <a:stretch>
            <a:fillRect/>
          </a:stretch>
        </p:blipFill>
        <p:spPr>
          <a:xfrm>
            <a:off x="2981994" y="3227248"/>
            <a:ext cx="5396896" cy="3556108"/>
          </a:xfrm>
          <a:prstGeom prst="rect">
            <a:avLst/>
          </a:prstGeom>
          <a:ln>
            <a:noFill/>
          </a:ln>
          <a:effectLst>
            <a:softEdge rad="112500"/>
          </a:effectLst>
        </p:spPr>
      </p:pic>
    </p:spTree>
    <p:extLst>
      <p:ext uri="{BB962C8B-B14F-4D97-AF65-F5344CB8AC3E}">
        <p14:creationId xmlns:p14="http://schemas.microsoft.com/office/powerpoint/2010/main" val="5748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2"/>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2"/>
                                        </p:tgtEl>
                                        <p:attrNameLst>
                                          <p:attrName>fillcolor</p:attrName>
                                        </p:attrNameLst>
                                      </p:cBhvr>
                                      <p:to>
                                        <p:clrVal>
                                          <a:srgbClr val="FF0909"/>
                                        </p:clrVal>
                                      </p:to>
                                    </p:set>
                                    <p:set>
                                      <p:cBhvr>
                                        <p:cTn id="9" dur="indefinite"/>
                                        <p:tgtEl>
                                          <p:spTgt spid="12"/>
                                        </p:tgtEl>
                                        <p:attrNameLst>
                                          <p:attrName>fill.type</p:attrName>
                                        </p:attrNameLst>
                                      </p:cBhvr>
                                      <p:to>
                                        <p:strVal val="solid"/>
                                      </p:to>
                                    </p:set>
                                    <p:set>
                                      <p:cBhvr>
                                        <p:cTn id="10" dur="indefinite"/>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7497" y="6432602"/>
            <a:ext cx="2502011" cy="42539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73" y="2322705"/>
            <a:ext cx="331469" cy="777679"/>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299" y="3843003"/>
            <a:ext cx="408487" cy="34510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7987" y="1753346"/>
            <a:ext cx="342592" cy="37414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6794" y="3643668"/>
            <a:ext cx="386095" cy="423459"/>
          </a:xfrm>
          <a:prstGeom prst="rect">
            <a:avLst/>
          </a:prstGeom>
        </p:spPr>
      </p:pic>
      <p:sp>
        <p:nvSpPr>
          <p:cNvPr id="15" name="Заголовок 1"/>
          <p:cNvSpPr>
            <a:spLocks noGrp="1"/>
          </p:cNvSpPr>
          <p:nvPr>
            <p:ph type="title"/>
          </p:nvPr>
        </p:nvSpPr>
        <p:spPr>
          <a:xfrm>
            <a:off x="1883676" y="1002064"/>
            <a:ext cx="8417320" cy="3175368"/>
          </a:xfrm>
          <a:noFill/>
          <a:ln>
            <a:noFill/>
          </a:ln>
        </p:spPr>
        <p:style>
          <a:lnRef idx="0">
            <a:scrgbClr r="0" g="0" b="0"/>
          </a:lnRef>
          <a:fillRef idx="0">
            <a:scrgbClr r="0" g="0" b="0"/>
          </a:fillRef>
          <a:effectRef idx="0">
            <a:scrgbClr r="0" g="0" b="0"/>
          </a:effectRef>
          <a:fontRef idx="minor">
            <a:schemeClr val="dk1"/>
          </a:fontRef>
        </p:style>
        <p:txBody>
          <a:bodyPr>
            <a:normAutofit/>
          </a:bodyPr>
          <a:lstStyle/>
          <a:p>
            <a:r>
              <a:rPr lang="ru-RU" sz="1400" dirty="0">
                <a:latin typeface="Times New Roman" panose="02020603050405020304" pitchFamily="18" charset="0"/>
                <a:cs typeface="Times New Roman" panose="02020603050405020304" pitchFamily="18" charset="0"/>
              </a:rPr>
              <a:t>Задачи: Развивать у детей умение быстро действовать по сигналу, ходить, сохраняя форму круга. Упражнять в беге с ловлей.</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Все играющие, кроме 2, становятся в круг, на расстоянии вытянутых рук, и берутся за руки. В одном месте круг не замыкается. Этот проход – называется воротами. Двое играющих, находятся за кругом, изображают мышку и кошку. Мышка бегает вне круга и в кругу, кошка – за ней, стараясь поймать ее. Мышка может вбегать в круг через ворота и подлезать под руки стоящих в кругу. Кошка – только в ворота. Дети идут по кругу и говорят: «Ходит Васька серенький, хвост пушистый – беленький. Ходит Васька – кот. Сядет, умывается, лапкой вытирается, песенки поет. Дом неслышно обойдет, притаится Васька – кот. Серых мышек ждет». После слов кошка начинает ловить мышку.</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Стоящие в кругу не должны пропускать кошку под сцепленные руки.</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Кошка может ловить мышку за кругом и в кругу.</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Кошка может ловить, а мышка убегать после слова «ждет».</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Устроить дополнительные ворота, ввести 2 мышек, увеличить количество кошек.</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a:hlinkClick r:id="" action="ppaction://hlinkshowjump?jump=nextslide">
              <a:snd r:embed="rId7" name="chimes.wav"/>
            </a:hlinkClick>
          </p:cNvPr>
          <p:cNvSpPr/>
          <p:nvPr/>
        </p:nvSpPr>
        <p:spPr>
          <a:xfrm>
            <a:off x="4079293" y="113741"/>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dirty="0">
                <a:solidFill>
                  <a:schemeClr val="accent1">
                    <a:lumMod val="75000"/>
                  </a:schemeClr>
                </a:solidFill>
                <a:latin typeface="Segoe UI Light" panose="020B0502040204020203" pitchFamily="34" charset="0"/>
                <a:cs typeface="Segoe UI Light" panose="020B0502040204020203" pitchFamily="34" charset="0"/>
              </a:rPr>
              <a:t>КОШКА И МЫШКА</a:t>
            </a:r>
          </a:p>
        </p:txBody>
      </p:sp>
      <p:pic>
        <p:nvPicPr>
          <p:cNvPr id="2" name="Рисунок 1"/>
          <p:cNvPicPr>
            <a:picLocks noChangeAspect="1"/>
          </p:cNvPicPr>
          <p:nvPr/>
        </p:nvPicPr>
        <p:blipFill>
          <a:blip r:embed="rId8"/>
          <a:stretch>
            <a:fillRect/>
          </a:stretch>
        </p:blipFill>
        <p:spPr>
          <a:xfrm>
            <a:off x="3977200" y="4015553"/>
            <a:ext cx="4148823" cy="2609182"/>
          </a:xfrm>
          <a:prstGeom prst="rect">
            <a:avLst/>
          </a:prstGeom>
          <a:ln>
            <a:noFill/>
          </a:ln>
          <a:effectLst>
            <a:softEdge rad="112500"/>
          </a:effectLst>
        </p:spPr>
      </p:pic>
    </p:spTree>
    <p:extLst>
      <p:ext uri="{BB962C8B-B14F-4D97-AF65-F5344CB8AC3E}">
        <p14:creationId xmlns:p14="http://schemas.microsoft.com/office/powerpoint/2010/main" val="2758390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1"/>
                                        </p:tgtEl>
                                        <p:attrNameLst>
                                          <p:attrName>style.color</p:attrName>
                                        </p:attrNameLst>
                                      </p:cBhvr>
                                      <p:to>
                                        <p:clrVal>
                                          <a:schemeClr val="bg1"/>
                                        </p:clrVal>
                                      </p:to>
                                    </p:set>
                                  </p:childTnLst>
                                </p:cTn>
                              </p:par>
                              <p:par>
                                <p:cTn id="7" presetID="1" presetClass="emph" presetSubtype="1" nodeType="withEffect">
                                  <p:stCondLst>
                                    <p:cond delay="0"/>
                                  </p:stCondLst>
                                  <p:childTnLst>
                                    <p:set>
                                      <p:cBhvr>
                                        <p:cTn id="8" dur="indefinite"/>
                                        <p:tgtEl>
                                          <p:spTgt spid="11"/>
                                        </p:tgtEl>
                                        <p:attrNameLst>
                                          <p:attrName>fillcolor</p:attrName>
                                        </p:attrNameLst>
                                      </p:cBhvr>
                                      <p:to>
                                        <p:clrVal>
                                          <a:srgbClr val="B9D07E"/>
                                        </p:clrVal>
                                      </p:to>
                                    </p:set>
                                    <p:set>
                                      <p:cBhvr>
                                        <p:cTn id="9" dur="indefinite"/>
                                        <p:tgtEl>
                                          <p:spTgt spid="11"/>
                                        </p:tgtEl>
                                        <p:attrNameLst>
                                          <p:attrName>fill.type</p:attrName>
                                        </p:attrNameLst>
                                      </p:cBhvr>
                                      <p:to>
                                        <p:strVal val="solid"/>
                                      </p:to>
                                    </p:set>
                                    <p:set>
                                      <p:cBhvr>
                                        <p:cTn id="10" dur="indefinite"/>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669" y="6105888"/>
            <a:ext cx="1086121" cy="56927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341" y="249293"/>
            <a:ext cx="798187" cy="52400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06" y="1390262"/>
            <a:ext cx="678815" cy="71828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669" y="3690661"/>
            <a:ext cx="762565" cy="1223076"/>
          </a:xfrm>
          <a:prstGeom prst="rect">
            <a:avLst/>
          </a:prstGeom>
        </p:spPr>
      </p:pic>
      <p:sp>
        <p:nvSpPr>
          <p:cNvPr id="14" name="Заголовок 1"/>
          <p:cNvSpPr>
            <a:spLocks noGrp="1"/>
          </p:cNvSpPr>
          <p:nvPr>
            <p:ph type="title"/>
          </p:nvPr>
        </p:nvSpPr>
        <p:spPr>
          <a:xfrm>
            <a:off x="1950098" y="867747"/>
            <a:ext cx="8164286" cy="3685592"/>
          </a:xfrm>
          <a:noFill/>
          <a:ln>
            <a:noFill/>
          </a:ln>
        </p:spPr>
        <p:style>
          <a:lnRef idx="0">
            <a:scrgbClr r="0" g="0" b="0"/>
          </a:lnRef>
          <a:fillRef idx="0">
            <a:scrgbClr r="0" g="0" b="0"/>
          </a:fillRef>
          <a:effectRef idx="0">
            <a:scrgbClr r="0" g="0" b="0"/>
          </a:effectRef>
          <a:fontRef idx="minor">
            <a:schemeClr val="dk1"/>
          </a:fontRef>
        </p:style>
        <p:txBody>
          <a:bodyPr>
            <a:normAutofit fontScale="90000"/>
          </a:bodyPr>
          <a:lstStyle/>
          <a:p>
            <a:r>
              <a:rPr lang="ru-RU" sz="1400" dirty="0">
                <a:latin typeface="Times New Roman" panose="02020603050405020304" pitchFamily="18" charset="0"/>
                <a:cs typeface="Times New Roman" panose="02020603050405020304" pitchFamily="18" charset="0"/>
              </a:rPr>
              <a:t>Задачи: Развивать у детей умение действовать по сигналу, согласовывать движения друг с другом, упражнять в беге, ходьбе.</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Описание: Дети делятся на 2 равные группы. Одна группа изображает конюхов, другая – лошадей. На одной стороне отчерчивается конюшня. На другой – помещение для конюхов, между ними луг. Воспитатель говорит: «Конюхи, вставайте скорей, запрягайте лошадей!». Конюхи с вожжами в руках, бегут к конюшне и запрягают лошадей. Когда все лошади запряжены, они выстраиваются друг за другом и по указанию воспитателя идут шагом или бегут. По слову воспитателя «Приехали!» конюхи останавливают лошадей. Воспитатель говорит «Идите отдыхать!». Конюхи распрягают лошадей и отпускают их пастись на луг. Сами возвращаются на свои места отдохнуть. Лошади спокойно ходят по площадке, пасутся, щиплют траву. По сигналу воспитателя «Конюхи, запрягайте лошадей!» конюх ловит свою лошадь, которая убегает от него. Когда все лошади пойманы и запряжены, все выстраиваются друг за другом. После 2-3 повторений воспитатель говорит: «Отведите лошадей в конюшню!». Конюхи отводят лошадей в конюшню, распрягают их и отдают вожжи воспитателю.</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Правила: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Играющие меняют движения по сигналу воспитателя. По сигналу «Идите отдыхать» - конюхи возвращаются на места.</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Варианты: Включить ходьбу по мостику – доске, положенной горизонтально или наклонно, предложить разные цели поездки.</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306239" y="0"/>
            <a:ext cx="2760430" cy="699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ru-RU" sz="2000">
                <a:solidFill>
                  <a:schemeClr val="accent1">
                    <a:lumMod val="75000"/>
                  </a:schemeClr>
                </a:solidFill>
                <a:latin typeface="Segoe UI Light" panose="020B0502040204020203" pitchFamily="34" charset="0"/>
                <a:cs typeface="Segoe UI Light" panose="020B0502040204020203" pitchFamily="34" charset="0"/>
              </a:rPr>
              <a:t>ЛОШАДКИ.</a:t>
            </a:r>
            <a:endParaRPr lang="ru-RU" sz="2000" dirty="0">
              <a:solidFill>
                <a:schemeClr val="accent1">
                  <a:lumMod val="75000"/>
                </a:schemeClr>
              </a:solidFill>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p:nvPicPr>
        <p:blipFill>
          <a:blip r:embed="rId7"/>
          <a:stretch>
            <a:fillRect/>
          </a:stretch>
        </p:blipFill>
        <p:spPr>
          <a:xfrm>
            <a:off x="4418207" y="4118040"/>
            <a:ext cx="2648462" cy="2739959"/>
          </a:xfrm>
          <a:prstGeom prst="rect">
            <a:avLst/>
          </a:prstGeom>
          <a:ln>
            <a:noFill/>
          </a:ln>
          <a:effectLst>
            <a:softEdge rad="112500"/>
          </a:effectLst>
        </p:spPr>
      </p:pic>
    </p:spTree>
    <p:extLst>
      <p:ext uri="{BB962C8B-B14F-4D97-AF65-F5344CB8AC3E}">
        <p14:creationId xmlns:p14="http://schemas.microsoft.com/office/powerpoint/2010/main" val="335820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1"/>
                                        </p:tgtEl>
                                        <p:attrNameLst>
                                          <p:attrName>style.color</p:attrName>
                                        </p:attrNameLst>
                                      </p:cBhvr>
                                      <p:to>
                                        <p:clrVal>
                                          <a:schemeClr val="bg1"/>
                                        </p:clrVal>
                                      </p:to>
                                    </p:se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7" presetID="1" presetClass="emph" presetSubtype="1" nodeType="withEffect">
                                  <p:stCondLst>
                                    <p:cond delay="0"/>
                                  </p:stCondLst>
                                  <p:childTnLst>
                                    <p:set>
                                      <p:cBhvr>
                                        <p:cTn id="8" dur="indefinite"/>
                                        <p:tgtEl>
                                          <p:spTgt spid="11"/>
                                        </p:tgtEl>
                                        <p:attrNameLst>
                                          <p:attrName>fillcolor</p:attrName>
                                        </p:attrNameLst>
                                      </p:cBhvr>
                                      <p:to>
                                        <p:clrVal>
                                          <a:srgbClr val="FF0909"/>
                                        </p:clrVal>
                                      </p:to>
                                    </p:set>
                                    <p:set>
                                      <p:cBhvr>
                                        <p:cTn id="9" dur="indefinite"/>
                                        <p:tgtEl>
                                          <p:spTgt spid="11"/>
                                        </p:tgtEl>
                                        <p:attrNameLst>
                                          <p:attrName>fill.type</p:attrName>
                                        </p:attrNameLst>
                                      </p:cBhvr>
                                      <p:to>
                                        <p:strVal val="solid"/>
                                      </p:to>
                                    </p:set>
                                    <p:set>
                                      <p:cBhvr>
                                        <p:cTn id="10" dur="indefinite"/>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1E4E79"/>
      </a:hlink>
      <a:folHlink>
        <a:srgbClr val="1E4E79"/>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3F4240F5-2366-4AD0-A9C8-F7854C4F60D0}" vid="{CD1CFEDD-F3AE-4D17-A8B2-1D95CC7BDBF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AC5EAA778EFE4AB81F53BA0C48C9BB" ma:contentTypeVersion="" ma:contentTypeDescription="Create a new document." ma:contentTypeScope="" ma:versionID="84a7b908d236d3feec5cdc52fe85ba7c">
  <xsd:schema xmlns:xsd="http://www.w3.org/2001/XMLSchema" xmlns:xs="http://www.w3.org/2001/XMLSchema" xmlns:p="http://schemas.microsoft.com/office/2006/metadata/properties" xmlns:ns1="http://schemas.microsoft.com/sharepoint/v3" xmlns:ns2="6ee78bd2-4339-4042-adc0-bcc646419980" xmlns:ns3="2547570a-e5f4-4946-a4c3-82580e42479e" targetNamespace="http://schemas.microsoft.com/office/2006/metadata/properties" ma:root="true" ma:fieldsID="af74c33d54415a86935cc44ad597ec52" ns1:_="" ns2:_="" ns3:_="">
    <xsd:import namespace="http://schemas.microsoft.com/sharepoint/v3"/>
    <xsd:import namespace="6ee78bd2-4339-4042-adc0-bcc646419980"/>
    <xsd:import namespace="2547570a-e5f4-4946-a4c3-82580e42479e"/>
    <xsd:element name="properties">
      <xsd:complexType>
        <xsd:sequence>
          <xsd:element name="documentManagement">
            <xsd:complexType>
              <xsd:all>
                <xsd:element ref="ns2:SharedWithUsers" minOccurs="0"/>
                <xsd:element ref="ns2:SharingHintHash"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78bd2-4339-4042-adc0-bcc6464199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7570a-e5f4-4946-a4c3-82580e42479e"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741CD3-8569-4BAB-AF6D-FCD53F5F38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78bd2-4339-4042-adc0-bcc646419980"/>
    <ds:schemaRef ds:uri="2547570a-e5f4-4946-a4c3-82580e424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6E651B-F8A4-462D-AD53-A41449326690}">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970BA057-99D9-4B2E-9EEA-9426853949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 теста на тему Природа и мир вокруг нас с насекомыми</Template>
  <TotalTime>0</TotalTime>
  <Words>330</Words>
  <Application>Microsoft Office PowerPoint</Application>
  <PresentationFormat>Широкоэкранный</PresentationFormat>
  <Paragraphs>24</Paragraphs>
  <Slides>12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Segoe UI</vt:lpstr>
      <vt:lpstr>Segoe UI Light</vt:lpstr>
      <vt:lpstr>Times New Roman</vt:lpstr>
      <vt:lpstr>Тема1</vt:lpstr>
      <vt:lpstr>Общеразвивающие упражнение  </vt:lpstr>
      <vt:lpstr>Общеразвивающие упражнения занимают значительное место в общей системе физического воспитания детей дошкольного возраста и необходимы для своевременного развития организма, сознательного управления движениями, являются средством для оздоровления, укрепления организма. Систематически воздействуя на крупные группы мышц, общеразвивающие упражнения значительно активизируют обменные процессы, создают благоприятные условия для питания всех клеток и тканей организма. Общеразвивающие упражнения в детском саду используются на физкультурных занятиях, в утренней гимнастике, во время физкультминуток, в сочетании с закаливающими процедурами, на детских праздниках. Правильное выполнение упражнений влияет на физическое развитие детей.</vt:lpstr>
      <vt:lpstr>. Задачи: Развивать у детей ловкость и умение выполнять движение по сигналу, упражнять в беге с увертыванием, в ловле, в лазании, прыжках в глубину. Описание: На одной стороне площадки отчерчивается курятник. В курятнике на насесте (на скамейках) располагаются куры, дети стоят на скамейках. На другой стороне площадки находится нора лисы. Все остальное место – двор. Один из играющих назначается лисой, остальные куры – они ходят и бегают по двору, клюют зерна, хлопают крыльями. По сигналу «Лиса» куры убегают в курятник, взбираются на насест, а лиса старается утащить курицу, не успевшую взобраться на насест. Отводит ее в свою нору. Куры спрыгивают с насеста и игра возобновляется. Правила: Лиса может ловить кур, а куры могут взбираться на насест только по сигналу воспитателя «Лиса!». Варианты: Увеличить число ловишек – 2 лисы. Курам взбираться на гимнастическую стенку.</vt:lpstr>
      <vt:lpstr>Задачи: Развивать у детей умение выполнять движения по сигналу, упражнять в беге, в прыжках на обеих ногах, в приседании, ловле. Описание: Одного из играющих назначают волком, остальные изображают зайцев. На одной стороне площадки зайцы отмечают себе места шишками, камушками, из которых выкладывают кружочки или квадраты. Вначале игры зайцы стоят на своих местах. Волк находится на противоположном конце площадки – в овраге. Воспитатель говорит: «Зайки скачут, скок – скок – скок, на зеленый на лужок. Травку щиплют, слушают, не идет ли волк». Зайцы выпрыгивают из кружков и разбегаются по площадке. Прыгают на 2 ногах, присаживаются, щиплют траву и оглядываются в поисках волка. Воспитатель произносит слово «Волк», волк выходит из оврага и бежит за зайцами, стараясь их поймать, коснуться. Зайцы убегают каждый на свое место, где волк их уже не может настигнуть. Пойманных зайцев волк отводит себе в овраг. После того, как волк поймает 2-3 зайцев, выбирается другой волк. Правила: Зайцы выбегают при словах – зайцы скачут. Возвращаться на места можно лишь после слова «Волк!». Варианты: Нельзя ловить тех зайцев, которым подала лапу зайчиха - мать. На пути поставить кубы – пенечки, зайцы оббегают их. Выбрать 2 волков. Волку перепрыгнуть через преграду – ручей. </vt:lpstr>
      <vt:lpstr>Задачи: Развивать у детей выдержку, умение выполнять движения по сигналу, навык коллективного движения. Упражнять в беге по определенному направлению, с увертыванием, развивать речь. Описание: На одной стороне площадки проводится черта – это опушка леса. За чертой, на расстоянии 2-3 шагов очерчивается место для медведя. На противоположной стороне дом детей. Воспитатель назначает медведя, остальные дети – у себя дома. Воспитатель говорит: «Идите гулять!». Дети направляются к опушке леса, собирая ягоды, грибы, имитируя движения и хором говорят: «У медведя во бору, грибы ягоды беру. А медведь сидит и на нас рычит».  Медведь в это время сидит на своем месте. Когда играющие произносят «Рычит!» медведь встает, дети бегут домой. Медведь старается их поймать – коснуться. Пойманного медведь отводит к себе. После 2-3 пойманных выбирается новый медведь. Правила: Медведь имеет право вставать и ловить, а играющие – убегать домой только после слова «рычит!». Медведь не может ловить детей за линией дома. Варианты: Ввести 2 медведей. Поставить на пути преграды. </vt:lpstr>
      <vt:lpstr>Задачи: Развивать у детей решительность, упражнять в беге с увертыванием. Описание: На земле чертится круг или кладется шнур со связанными концами. Воспитатель выбирает ловишку который становится в центре круга. Это кошка. Остальные – птички, находятся за кругом. Кошка спит, птички влетают за зернышками в круг. Кошка просыпается, видит птичек и ловит их. Все птички вылетают из круга. Тот, кого коснулась кошка, считается пойманным и идет на середину круга.  Когда поймают 2-3 птичек – выбирается новая кошка. Правила: Кошка ловит птичек только в кругу. Кошка может касаться птичек, но не хватать их. Варианты: Если кошка долго не может никого поймать, добавить еще одну кошку </vt:lpstr>
      <vt:lpstr>Задачи: Развивать у детей ловкость, упражнять в прыжках на обеих ногах, в равновесии. Описание: Все играющее сидят на стульях, в 6 шагах от них кладутся 2 шнура, расстояние между ними 2 метра – это ручеек. Дети должны по камушкам – дощечкам перебраться на другой берег не замочив ног. Дощечки положены с таким расчетом, чтобы дети могли прыгнуть обеими ногами с одного камушка на другой. По слову «Пошли!» 5 детей перебирается через ручеек. Тот, кто оступился, отходит в сторону – «сушить обувь». Все дети должны перейти через ручей.   Правила: Проигравшим считается тот, кто вступил ногой в ручеек. Перебираться можно только по сигналу. Варианты: Увеличить расстояние между шнурами, обходить предметы, перебираясь на другой берег. Прыгать на одной ноге. </vt:lpstr>
      <vt:lpstr>Задачи: Развивать у детей умение быстро действовать по сигналу, ходить, сохраняя форму круга. Упражнять в беге с ловлей. Описание: Все играющие, кроме 2, становятся в круг, на расстоянии вытянутых рук, и берутся за руки. В одном месте круг не замыкается. Этот проход – называется воротами. Двое играющих, находятся за кругом, изображают мышку и кошку. Мышка бегает вне круга и в кругу, кошка – за ней, стараясь поймать ее. Мышка может вбегать в круг через ворота и подлезать под руки стоящих в кругу. Кошка – только в ворота. Дети идут по кругу и говорят: «Ходит Васька серенький, хвост пушистый – беленький. Ходит Васька – кот. Сядет, умывается, лапкой вытирается, песенки поет. Дом неслышно обойдет, притаится Васька – кот. Серых мышек ждет». После слов кошка начинает ловить мышку. Правила: Стоящие в кругу не должны пропускать кошку под сцепленные руки. Кошка может ловить мышку за кругом и в кругу. Кошка может ловить, а мышка убегать после слова «ждет». Варианты: Устроить дополнительные ворота, ввести 2 мышек, увеличить количество кошек. </vt:lpstr>
      <vt:lpstr>Задачи: Развивать у детей умение действовать по сигналу, согласовывать движения друг с другом, упражнять в беге, ходьбе. Описание: Дети делятся на 2 равные группы. Одна группа изображает конюхов, другая – лошадей. На одной стороне отчерчивается конюшня. На другой – помещение для конюхов, между ними луг. Воспитатель говорит: «Конюхи, вставайте скорей, запрягайте лошадей!». Конюхи с вожжами в руках, бегут к конюшне и запрягают лошадей. Когда все лошади запряжены, они выстраиваются друг за другом и по указанию воспитателя идут шагом или бегут. По слову воспитателя «Приехали!» конюхи останавливают лошадей. Воспитатель говорит «Идите отдыхать!». Конюхи распрягают лошадей и отпускают их пастись на луг. Сами возвращаются на свои места отдохнуть. Лошади спокойно ходят по площадке, пасутся, щиплют траву. По сигналу воспитателя «Конюхи, запрягайте лошадей!» конюх ловит свою лошадь, которая убегает от него. Когда все лошади пойманы и запряжены, все выстраиваются друг за другом. После 2-3 повторений воспитатель говорит: «Отведите лошадей в конюшню!». Конюхи отводят лошадей в конюшню, распрягают их и отдают вожжи воспитателю. Правила: Играющие меняют движения по сигналу воспитателя. По сигналу «Идите отдыхать» - конюхи возвращаются на места. Варианты: Включить ходьбу по мостику – доске, положенной горизонтально или наклонно, предложить разные цели поездки. </vt:lpstr>
      <vt:lpstr>Задачи: Развивать у детей слух, внимание и выдержку. Описание: Дети сидят по кругу или вдоль стены. Один из играющих по назначению воспитателя становится в центре круга или перед сидящими. По сигналу воспитателя он закрывает глаза. Воспитатель дает кому-нибудь из детей звоночек и предлагает позвонить. Ребенок, находящийся в центре круга, должен не открывая глаз, указать рукой направление, откуда доносится звук. Если он укажет правильно, воспитатель говорит «Пора!», играющий открывает глаза. А тот, кто позвонил – поднимает и показывает звонок. Если водящий ошибся, он снова закрывает глаза и отгадывает еще раз.  Затем воспитатель назначает другого водящего. Правила: Водящий открывает глаза только после слова воспитателя «Пора!» Варианты: Раскрутить водящего; вместо звоночка ввести дудочку или другой музыкальный инструмент. </vt:lpstr>
      <vt:lpstr>Задачи: Развивать у детей умение действовать по сигналу. Упражнять в метании правой и левой рукой. Описание: Дети стоят по кругу. В центре круга выложен из веревки кружок, концы веревки связаны, круг можно начертить. Диаметр круга – 2 метра. Дети находятся на расстоянии 1-2 шагов от круга. В руках мешочки с песком. По слову воспитателя «Бросай!», все бросают свои мешочки в круг. «Поднимите мешочки!» - говорит воспитатель. Дети поднимают мешочки, становятся на место. Воспитатель отмечает, чей мешочек не попал в круг, игра продолжается. Дети бросают другой рукой. Правила: Бросать мешочек нужно по слову воспитателя «Бросай!» Поднимать по сигналу «Поднимите!». Варианты: Вместо мешочков бросать шишки; разделить детей на подгруппы, каждая бросает в свой круг; увеличить расстояние. </vt:lpstr>
      <vt:lpstr>Спасибо за внимание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2020-04-30T13:17:03Z</dcterms:created>
  <dcterms:modified xsi:type="dcterms:W3CDTF">2020-05-13T07:08:16Z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0x01010019AC5EAA778EFE4AB81F53BA0C48C9BB</vt:lpwstr>
  </property>
</Properties>
</file>